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33" r:id="rId1"/>
    <p:sldMasterId id="2147483773" r:id="rId2"/>
    <p:sldMasterId id="2147483777" r:id="rId3"/>
  </p:sldMasterIdLst>
  <p:notesMasterIdLst>
    <p:notesMasterId r:id="rId30"/>
  </p:notesMasterIdLst>
  <p:handoutMasterIdLst>
    <p:handoutMasterId r:id="rId31"/>
  </p:handoutMasterIdLst>
  <p:sldIdLst>
    <p:sldId id="314" r:id="rId4"/>
    <p:sldId id="450" r:id="rId5"/>
    <p:sldId id="321" r:id="rId6"/>
    <p:sldId id="452" r:id="rId7"/>
    <p:sldId id="455" r:id="rId8"/>
    <p:sldId id="445" r:id="rId9"/>
    <p:sldId id="325" r:id="rId10"/>
    <p:sldId id="444" r:id="rId11"/>
    <p:sldId id="441" r:id="rId12"/>
    <p:sldId id="456" r:id="rId13"/>
    <p:sldId id="442" r:id="rId14"/>
    <p:sldId id="443" r:id="rId15"/>
    <p:sldId id="330" r:id="rId16"/>
    <p:sldId id="326" r:id="rId17"/>
    <p:sldId id="322" r:id="rId18"/>
    <p:sldId id="338" r:id="rId19"/>
    <p:sldId id="447" r:id="rId20"/>
    <p:sldId id="459" r:id="rId21"/>
    <p:sldId id="329" r:id="rId22"/>
    <p:sldId id="453" r:id="rId23"/>
    <p:sldId id="451" r:id="rId24"/>
    <p:sldId id="454" r:id="rId25"/>
    <p:sldId id="396" r:id="rId26"/>
    <p:sldId id="333" r:id="rId27"/>
    <p:sldId id="334" r:id="rId28"/>
    <p:sldId id="311" r:id="rId2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70"/>
    <a:srgbClr val="D2112F"/>
    <a:srgbClr val="D9112F"/>
    <a:srgbClr val="009FE3"/>
    <a:srgbClr val="F39200"/>
    <a:srgbClr val="46667E"/>
    <a:srgbClr val="B02B08"/>
    <a:srgbClr val="06102C"/>
    <a:srgbClr val="143466"/>
    <a:srgbClr val="710E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083E6E3-FA7D-4D7B-A595-EF9225AFEA82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164" autoAdjust="0"/>
    <p:restoredTop sz="94778" autoAdjust="0"/>
  </p:normalViewPr>
  <p:slideViewPr>
    <p:cSldViewPr snapToGrid="0">
      <p:cViewPr varScale="1">
        <p:scale>
          <a:sx n="68" d="100"/>
          <a:sy n="68" d="100"/>
        </p:scale>
        <p:origin x="7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93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 dirty="0">
              <a:latin typeface="Arial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C7280E-EB1E-430F-82C3-C6F223D91BE0}" type="datetimeFigureOut">
              <a:rPr lang="fr-BE" smtClean="0">
                <a:latin typeface="Arial" charset="0"/>
              </a:rPr>
              <a:t>17-09-19</a:t>
            </a:fld>
            <a:endParaRPr lang="fr-BE" dirty="0">
              <a:latin typeface="Arial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 dirty="0">
              <a:latin typeface="Arial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E269F-1C5F-47E0-A50D-8020C94D167E}" type="slidenum">
              <a:rPr lang="fr-BE" smtClean="0">
                <a:latin typeface="Arial" charset="0"/>
              </a:rPr>
              <a:t>‹N°›</a:t>
            </a:fld>
            <a:endParaRPr lang="fr-B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03252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fr-BE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BB3CE6B4-12EF-4CCB-8AE6-31B61E887CE1}" type="datetimeFigureOut">
              <a:rPr lang="fr-BE" smtClean="0"/>
              <a:pPr/>
              <a:t>17-09-19</a:t>
            </a:fld>
            <a:endParaRPr lang="fr-BE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0D48D77D-3B11-479E-A0EA-4F4969CB73F1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9505634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i="1" dirty="0"/>
              <a:t>Annexe vous sera envoyée en même temps que la présentation, par mail après la présentation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4505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Remplissage du questionnaire: si possible par mail en amont de la visite. Sinon, directement par l’infirmier dans le DMI.</a:t>
            </a:r>
          </a:p>
          <a:p>
            <a:r>
              <a:rPr lang="fr-BE" dirty="0"/>
              <a:t>Si question sur la durée de la VIS: 15 à 20 minutes</a:t>
            </a:r>
          </a:p>
        </p:txBody>
      </p:sp>
    </p:spTree>
    <p:extLst>
      <p:ext uri="{BB962C8B-B14F-4D97-AF65-F5344CB8AC3E}">
        <p14:creationId xmlns:p14="http://schemas.microsoft.com/office/powerpoint/2010/main" val="4263505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07985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88391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1520"/>
            <a:ext cx="1581149" cy="3466150"/>
          </a:xfrm>
          <a:prstGeom prst="rect">
            <a:avLst/>
          </a:prstGeom>
        </p:spPr>
      </p:pic>
      <p:sp>
        <p:nvSpPr>
          <p:cNvPr id="12" name="Espace réservé du contenu 21"/>
          <p:cNvSpPr>
            <a:spLocks noGrp="1"/>
          </p:cNvSpPr>
          <p:nvPr>
            <p:ph sz="quarter" idx="12" hasCustomPrompt="1"/>
          </p:nvPr>
        </p:nvSpPr>
        <p:spPr>
          <a:xfrm>
            <a:off x="4724400" y="6116638"/>
            <a:ext cx="7134225" cy="49517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indent="0">
              <a:buNone/>
            </a:pPr>
            <a:r>
              <a:rPr lang="fr-FR" dirty="0"/>
              <a:t>date</a:t>
            </a:r>
            <a:endParaRPr lang="fr-BE" dirty="0">
              <a:solidFill>
                <a:schemeClr val="bg1"/>
              </a:solidFill>
              <a:latin typeface="HelveticaNeue LT 25 UltLight" panose="020B0500000000000000" pitchFamily="34" charset="0"/>
            </a:endParaRPr>
          </a:p>
        </p:txBody>
      </p:sp>
      <p:sp>
        <p:nvSpPr>
          <p:cNvPr id="13" name="Espace réservé du contenu 24"/>
          <p:cNvSpPr>
            <a:spLocks noGrp="1"/>
          </p:cNvSpPr>
          <p:nvPr>
            <p:ph sz="quarter" idx="13" hasCustomPrompt="1"/>
          </p:nvPr>
        </p:nvSpPr>
        <p:spPr>
          <a:xfrm>
            <a:off x="4724400" y="5586413"/>
            <a:ext cx="7134225" cy="5302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3200" b="0" i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indent="0">
              <a:buNone/>
            </a:pPr>
            <a:r>
              <a:rPr lang="fr-FR" dirty="0"/>
              <a:t>Intervenant</a:t>
            </a:r>
          </a:p>
        </p:txBody>
      </p:sp>
      <p:sp>
        <p:nvSpPr>
          <p:cNvPr id="14" name="Espace réservé du contenu 3"/>
          <p:cNvSpPr>
            <a:spLocks noGrp="1"/>
          </p:cNvSpPr>
          <p:nvPr>
            <p:ph sz="quarter" idx="14" hasCustomPrompt="1"/>
          </p:nvPr>
        </p:nvSpPr>
        <p:spPr>
          <a:xfrm>
            <a:off x="1653144" y="1980626"/>
            <a:ext cx="10131425" cy="11779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FontTx/>
              <a:buNone/>
              <a:defRPr sz="5400" b="0" i="0" cap="none">
                <a:solidFill>
                  <a:srgbClr val="009FE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algn="l"/>
            <a:r>
              <a:rPr lang="fr-BE" sz="5400" cap="all" dirty="0"/>
              <a:t>TITRE</a:t>
            </a:r>
          </a:p>
        </p:txBody>
      </p:sp>
      <p:sp>
        <p:nvSpPr>
          <p:cNvPr id="15" name="Espace réservé du contenu 3"/>
          <p:cNvSpPr>
            <a:spLocks noGrp="1"/>
          </p:cNvSpPr>
          <p:nvPr>
            <p:ph sz="quarter" idx="15" hasCustomPrompt="1"/>
          </p:nvPr>
        </p:nvSpPr>
        <p:spPr>
          <a:xfrm>
            <a:off x="1653143" y="2668006"/>
            <a:ext cx="10131425" cy="11779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="0" i="0" cap="none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indent="0">
              <a:buNone/>
            </a:pPr>
            <a:r>
              <a:rPr lang="fr-FR" sz="3900" dirty="0"/>
              <a:t>Sous titre</a:t>
            </a:r>
          </a:p>
        </p:txBody>
      </p:sp>
    </p:spTree>
    <p:extLst>
      <p:ext uri="{BB962C8B-B14F-4D97-AF65-F5344CB8AC3E}">
        <p14:creationId xmlns:p14="http://schemas.microsoft.com/office/powerpoint/2010/main" val="1976638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e (femme - rou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7600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exte (femme - rou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2922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exte (femme - rou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9366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exte (femme - rou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384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exte (femme - rou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379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45218" cy="6858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065" y="5902036"/>
            <a:ext cx="1431117" cy="955964"/>
          </a:xfrm>
          <a:prstGeom prst="rect">
            <a:avLst/>
          </a:prstGeom>
        </p:spPr>
      </p:pic>
      <p:sp>
        <p:nvSpPr>
          <p:cNvPr id="9" name="ZoneTexte 8"/>
          <p:cNvSpPr txBox="1"/>
          <p:nvPr userDrawn="1"/>
        </p:nvSpPr>
        <p:spPr>
          <a:xfrm>
            <a:off x="10252973" y="6325122"/>
            <a:ext cx="580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16AE413-02C2-48E9-9D79-A7490186FE0C}" type="slidenum">
              <a:rPr lang="fr-FR" sz="1200" b="0" i="0" smtClean="0">
                <a:solidFill>
                  <a:srgbClr val="004070"/>
                </a:solidFill>
                <a:latin typeface="Arial" charset="0"/>
              </a:rPr>
              <a:t>‹N°›</a:t>
            </a:fld>
            <a:endParaRPr lang="fr-FR" b="0" i="0" dirty="0">
              <a:solidFill>
                <a:srgbClr val="004070"/>
              </a:solidFill>
              <a:latin typeface="Arial" charset="0"/>
            </a:endParaRPr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1" hasCustomPrompt="1"/>
          </p:nvPr>
        </p:nvSpPr>
        <p:spPr>
          <a:xfrm>
            <a:off x="4489938" y="1148862"/>
            <a:ext cx="6974987" cy="4156563"/>
          </a:xfrm>
          <a:prstGeom prst="rect">
            <a:avLst/>
          </a:prstGeom>
        </p:spPr>
        <p:txBody>
          <a:bodyPr>
            <a:normAutofit/>
          </a:bodyPr>
          <a:lstStyle>
            <a:lvl1pPr marL="409575" indent="-409575">
              <a:buSzPct val="100000"/>
              <a:buFontTx/>
              <a:buBlip>
                <a:blip r:embed="rId4"/>
              </a:buBlip>
              <a:defRPr sz="3600">
                <a:solidFill>
                  <a:srgbClr val="004070"/>
                </a:solidFill>
                <a:latin typeface="HelveticaNeueLT Std" panose="020B0604020202020204" pitchFamily="34" charset="0"/>
              </a:defRPr>
            </a:lvl1pPr>
            <a:lvl2pPr marL="742950" indent="-285750">
              <a:buFontTx/>
              <a:buBlip>
                <a:blip r:embed="rId5"/>
              </a:buBlip>
              <a:defRPr sz="3000">
                <a:solidFill>
                  <a:srgbClr val="004070"/>
                </a:solidFill>
              </a:defRPr>
            </a:lvl2pPr>
            <a:lvl3pPr marL="1143000" indent="-228600">
              <a:buFontTx/>
              <a:buBlip>
                <a:blip r:embed="rId6"/>
              </a:buBlip>
              <a:defRPr sz="2800">
                <a:solidFill>
                  <a:srgbClr val="004070"/>
                </a:solidFill>
              </a:defRPr>
            </a:lvl3pPr>
            <a:lvl4pPr marL="1543050" marR="0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Blip>
                <a:blip r:embed="rId7"/>
              </a:buBlip>
              <a:tabLst/>
              <a:defRPr sz="2600">
                <a:solidFill>
                  <a:srgbClr val="004070"/>
                </a:solidFill>
              </a:defRPr>
            </a:lvl4pPr>
            <a:lvl5pPr marL="2343150" indent="-285750">
              <a:buFontTx/>
              <a:buBlip>
                <a:blip r:embed="rId4"/>
              </a:buBlip>
              <a:defRPr/>
            </a:lvl5pPr>
          </a:lstStyle>
          <a:p>
            <a:pPr marL="409575" indent="-409575">
              <a:buBlip>
                <a:blip r:embed="rId4"/>
              </a:buBlip>
            </a:pPr>
            <a:r>
              <a:rPr lang="fr-FR" sz="3600" dirty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  <a:t>Niveau 1</a:t>
            </a:r>
          </a:p>
          <a:p>
            <a:pPr marL="858838" indent="-457200">
              <a:buBlip>
                <a:blip r:embed="rId5"/>
              </a:buBlip>
            </a:pPr>
            <a:r>
              <a:rPr lang="fr-FR" sz="3000" dirty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  <a:t>Niveau 2</a:t>
            </a:r>
          </a:p>
          <a:p>
            <a:pPr marL="1290638" indent="-444500">
              <a:buBlip>
                <a:blip r:embed="rId6"/>
              </a:buBlip>
            </a:pPr>
            <a:r>
              <a:rPr lang="fr-FR" sz="2800" dirty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  <a:t>Niveau 3</a:t>
            </a:r>
          </a:p>
          <a:p>
            <a:pPr marL="1735138" indent="-444500">
              <a:buBlip>
                <a:blip r:embed="rId7"/>
              </a:buBlip>
            </a:pPr>
            <a:r>
              <a:rPr lang="fr-FR" sz="2600" dirty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  <a:t>Niveau 4</a:t>
            </a:r>
          </a:p>
        </p:txBody>
      </p:sp>
      <p:sp>
        <p:nvSpPr>
          <p:cNvPr id="17" name="Espace réservé du contenu 3"/>
          <p:cNvSpPr>
            <a:spLocks noGrp="1"/>
          </p:cNvSpPr>
          <p:nvPr>
            <p:ph sz="quarter" idx="12" hasCustomPrompt="1"/>
          </p:nvPr>
        </p:nvSpPr>
        <p:spPr>
          <a:xfrm>
            <a:off x="228600" y="1599310"/>
            <a:ext cx="1676400" cy="26781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39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1935507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1520"/>
            <a:ext cx="1581149" cy="3466150"/>
          </a:xfrm>
          <a:prstGeom prst="rect">
            <a:avLst/>
          </a:prstGeom>
        </p:spPr>
      </p:pic>
      <p:sp>
        <p:nvSpPr>
          <p:cNvPr id="18" name="Espace réservé du texte 19"/>
          <p:cNvSpPr>
            <a:spLocks noGrp="1"/>
          </p:cNvSpPr>
          <p:nvPr>
            <p:ph type="body" sz="quarter" idx="10" hasCustomPrompt="1"/>
          </p:nvPr>
        </p:nvSpPr>
        <p:spPr>
          <a:xfrm>
            <a:off x="1904613" y="1341520"/>
            <a:ext cx="9390063" cy="4958250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3"/>
              </a:buBlip>
              <a:defRPr sz="220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defRPr>
            </a:lvl1pPr>
            <a:lvl9pPr marL="3657600" indent="0">
              <a:buNone/>
              <a:defRPr/>
            </a:lvl9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133247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e (femme - rou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542" y="984251"/>
            <a:ext cx="6836664" cy="467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0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(femme - rou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065" y="5902036"/>
            <a:ext cx="1431117" cy="955964"/>
          </a:xfrm>
          <a:prstGeom prst="rect">
            <a:avLst/>
          </a:prstGeom>
        </p:spPr>
      </p:pic>
      <p:sp>
        <p:nvSpPr>
          <p:cNvPr id="5" name="ZoneTexte 4"/>
          <p:cNvSpPr txBox="1"/>
          <p:nvPr userDrawn="1"/>
        </p:nvSpPr>
        <p:spPr>
          <a:xfrm>
            <a:off x="10252973" y="6307015"/>
            <a:ext cx="580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E7DB5E5-523F-4603-B00A-C6ECD1E15D4E}" type="slidenum">
              <a:rPr lang="fr-FR" sz="1200" smtClean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  <a:pPr algn="r"/>
              <a:t>‹N°›</a:t>
            </a:fld>
            <a:endParaRPr lang="fr-FR" dirty="0">
              <a:solidFill>
                <a:srgbClr val="004070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91281"/>
            <a:ext cx="428963" cy="725939"/>
          </a:xfrm>
          <a:prstGeom prst="rect">
            <a:avLst/>
          </a:prstGeom>
        </p:spPr>
      </p:pic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548244" y="491281"/>
            <a:ext cx="10515600" cy="672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54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0"/>
          </p:nvPr>
        </p:nvSpPr>
        <p:spPr>
          <a:xfrm>
            <a:off x="644525" y="1741488"/>
            <a:ext cx="9390063" cy="4958250"/>
          </a:xfrm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  <a:lvl9pPr marL="3657600" indent="0">
              <a:buNone/>
              <a:defRPr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10" name="Espace réservé du contenu 27"/>
          <p:cNvSpPr>
            <a:spLocks noGrp="1"/>
          </p:cNvSpPr>
          <p:nvPr>
            <p:ph sz="quarter" idx="11" hasCustomPrompt="1"/>
          </p:nvPr>
        </p:nvSpPr>
        <p:spPr>
          <a:xfrm>
            <a:off x="547688" y="1163638"/>
            <a:ext cx="10515600" cy="336550"/>
          </a:xfrm>
        </p:spPr>
        <p:txBody>
          <a:bodyPr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600"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Sous titre</a:t>
            </a:r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coin arrondis (rou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065" y="5902036"/>
            <a:ext cx="1431117" cy="955964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10252973" y="6307015"/>
            <a:ext cx="580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E7DB5E5-523F-4603-B00A-C6ECD1E15D4E}" type="slidenum">
              <a:rPr lang="fr-FR" sz="1200" smtClean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  <a:pPr algn="r"/>
              <a:t>‹N°›</a:t>
            </a:fld>
            <a:endParaRPr lang="fr-FR" dirty="0">
              <a:solidFill>
                <a:srgbClr val="004070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2044212" cy="6858000"/>
          </a:xfrm>
          <a:prstGeom prst="rect">
            <a:avLst/>
          </a:prstGeom>
        </p:spPr>
      </p:pic>
      <p:sp>
        <p:nvSpPr>
          <p:cNvPr id="6" name="Espace réservé du contenu 8"/>
          <p:cNvSpPr>
            <a:spLocks noGrp="1"/>
          </p:cNvSpPr>
          <p:nvPr>
            <p:ph sz="quarter" idx="10"/>
          </p:nvPr>
        </p:nvSpPr>
        <p:spPr>
          <a:xfrm>
            <a:off x="2105025" y="1085850"/>
            <a:ext cx="9429750" cy="4904642"/>
          </a:xfrm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7" name="Espace réservé du contenu 3"/>
          <p:cNvSpPr>
            <a:spLocks noGrp="1"/>
          </p:cNvSpPr>
          <p:nvPr>
            <p:ph sz="quarter" idx="11" hasCustomPrompt="1"/>
          </p:nvPr>
        </p:nvSpPr>
        <p:spPr>
          <a:xfrm>
            <a:off x="228600" y="657225"/>
            <a:ext cx="1676400" cy="2678113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39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Titre</a:t>
            </a:r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1520"/>
            <a:ext cx="1581149" cy="3466150"/>
          </a:xfrm>
          <a:prstGeom prst="rect">
            <a:avLst/>
          </a:prstGeom>
        </p:spPr>
      </p:pic>
      <p:sp>
        <p:nvSpPr>
          <p:cNvPr id="18" name="Espace réservé du texte 19"/>
          <p:cNvSpPr>
            <a:spLocks noGrp="1"/>
          </p:cNvSpPr>
          <p:nvPr>
            <p:ph type="body" sz="quarter" idx="10" hasCustomPrompt="1"/>
          </p:nvPr>
        </p:nvSpPr>
        <p:spPr>
          <a:xfrm>
            <a:off x="1904613" y="1341520"/>
            <a:ext cx="9390063" cy="4958250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3"/>
              </a:buBlip>
              <a:defRPr sz="220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defRPr>
            </a:lvl1pPr>
            <a:lvl9pPr marL="3657600" indent="0">
              <a:buNone/>
              <a:defRPr/>
            </a:lvl9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262997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(femme - rou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065" y="5902036"/>
            <a:ext cx="1431117" cy="955964"/>
          </a:xfrm>
          <a:prstGeom prst="rect">
            <a:avLst/>
          </a:prstGeom>
        </p:spPr>
      </p:pic>
      <p:sp>
        <p:nvSpPr>
          <p:cNvPr id="5" name="ZoneTexte 4"/>
          <p:cNvSpPr txBox="1"/>
          <p:nvPr userDrawn="1"/>
        </p:nvSpPr>
        <p:spPr>
          <a:xfrm>
            <a:off x="10252973" y="6307015"/>
            <a:ext cx="580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E7DB5E5-523F-4603-B00A-C6ECD1E15D4E}" type="slidenum">
              <a:rPr lang="fr-FR" sz="1200" smtClean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  <a:pPr algn="r"/>
              <a:t>‹N°›</a:t>
            </a:fld>
            <a:endParaRPr lang="fr-FR" dirty="0">
              <a:solidFill>
                <a:srgbClr val="004070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91281"/>
            <a:ext cx="428963" cy="725939"/>
          </a:xfrm>
          <a:prstGeom prst="rect">
            <a:avLst/>
          </a:prstGeom>
        </p:spPr>
      </p:pic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548244" y="491281"/>
            <a:ext cx="10515600" cy="672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54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0"/>
          </p:nvPr>
        </p:nvSpPr>
        <p:spPr>
          <a:xfrm>
            <a:off x="644525" y="1741488"/>
            <a:ext cx="9390063" cy="4958250"/>
          </a:xfrm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  <a:lvl9pPr marL="3657600" indent="0">
              <a:buNone/>
              <a:defRPr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10" name="Espace réservé du contenu 27"/>
          <p:cNvSpPr>
            <a:spLocks noGrp="1"/>
          </p:cNvSpPr>
          <p:nvPr>
            <p:ph sz="quarter" idx="11" hasCustomPrompt="1"/>
          </p:nvPr>
        </p:nvSpPr>
        <p:spPr>
          <a:xfrm>
            <a:off x="547688" y="1163638"/>
            <a:ext cx="10515600" cy="336550"/>
          </a:xfrm>
        </p:spPr>
        <p:txBody>
          <a:bodyPr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600"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Sous titre</a:t>
            </a:r>
          </a:p>
        </p:txBody>
      </p:sp>
    </p:spTree>
    <p:extLst>
      <p:ext uri="{BB962C8B-B14F-4D97-AF65-F5344CB8AC3E}">
        <p14:creationId xmlns:p14="http://schemas.microsoft.com/office/powerpoint/2010/main" val="369936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coin arrondis (rou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065" y="5902036"/>
            <a:ext cx="1431117" cy="955964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10252973" y="6307015"/>
            <a:ext cx="580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E7DB5E5-523F-4603-B00A-C6ECD1E15D4E}" type="slidenum">
              <a:rPr lang="fr-FR" sz="1200" smtClean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  <a:pPr algn="r"/>
              <a:t>‹N°›</a:t>
            </a:fld>
            <a:endParaRPr lang="fr-FR" dirty="0">
              <a:solidFill>
                <a:srgbClr val="004070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2044212" cy="6858000"/>
          </a:xfrm>
          <a:prstGeom prst="rect">
            <a:avLst/>
          </a:prstGeom>
        </p:spPr>
      </p:pic>
      <p:sp>
        <p:nvSpPr>
          <p:cNvPr id="6" name="Espace réservé du contenu 8"/>
          <p:cNvSpPr>
            <a:spLocks noGrp="1"/>
          </p:cNvSpPr>
          <p:nvPr>
            <p:ph sz="quarter" idx="10"/>
          </p:nvPr>
        </p:nvSpPr>
        <p:spPr>
          <a:xfrm>
            <a:off x="2105025" y="1085850"/>
            <a:ext cx="9429750" cy="4904642"/>
          </a:xfrm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7" name="Espace réservé du contenu 3"/>
          <p:cNvSpPr>
            <a:spLocks noGrp="1"/>
          </p:cNvSpPr>
          <p:nvPr>
            <p:ph sz="quarter" idx="11" hasCustomPrompt="1"/>
          </p:nvPr>
        </p:nvSpPr>
        <p:spPr>
          <a:xfrm>
            <a:off x="228600" y="657225"/>
            <a:ext cx="1676400" cy="2678113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39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1420689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0004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47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56909-BEB2-4387-83F6-4AD0735AD7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3298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6" r:id="rId2"/>
    <p:sldLayoutId id="214748378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rgbClr val="D2112F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120000"/>
        <a:buFontTx/>
        <a:buBlip>
          <a:blip r:embed="rId5"/>
        </a:buBlip>
        <a:defRPr sz="2200" kern="1200">
          <a:solidFill>
            <a:srgbClr val="004070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4070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4070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070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4070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56909-BEB2-4387-83F6-4AD0735AD7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620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rgbClr val="D2112F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120000"/>
        <a:buFontTx/>
        <a:buBlip>
          <a:blip r:embed="rId9"/>
        </a:buBlip>
        <a:defRPr sz="2200" kern="1200">
          <a:solidFill>
            <a:srgbClr val="004070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4070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4070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070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4070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5.png"/><Relationship Id="rId4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r/vectors/signalisation-attention-38589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/>
              <a:t>Septembre 2019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4724401" y="5586413"/>
            <a:ext cx="7060168" cy="530225"/>
          </a:xfrm>
        </p:spPr>
        <p:txBody>
          <a:bodyPr/>
          <a:lstStyle/>
          <a:p>
            <a:r>
              <a:rPr lang="fr-FR" dirty="0"/>
              <a:t>Département médical spmt arista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fr-FR" dirty="0"/>
              <a:t>Arrêté Royal 14/05/19 </a:t>
            </a:r>
            <a:r>
              <a:rPr lang="fr-FR" sz="3000" dirty="0"/>
              <a:t>(MB 11/06/19)</a:t>
            </a:r>
          </a:p>
          <a:p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5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Pour une surveillance de la santé plus efficace et adaptée aux besoins des employeurs et travailleurs</a:t>
            </a:r>
          </a:p>
        </p:txBody>
      </p:sp>
    </p:spTree>
    <p:extLst>
      <p:ext uri="{BB962C8B-B14F-4D97-AF65-F5344CB8AC3E}">
        <p14:creationId xmlns:p14="http://schemas.microsoft.com/office/powerpoint/2010/main" val="655749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39A7CF16-EC44-4F25-88FE-5374B40741EE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547689" y="1464906"/>
            <a:ext cx="10748668" cy="5234344"/>
          </a:xfrm>
        </p:spPr>
        <p:txBody>
          <a:bodyPr>
            <a:normAutofit/>
          </a:bodyPr>
          <a:lstStyle/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endParaRPr lang="fr-BE" sz="1600" dirty="0"/>
          </a:p>
          <a:p>
            <a:pPr marL="0" indent="0" algn="ctr" eaLnBrk="1" hangingPunct="1">
              <a:lnSpc>
                <a:spcPct val="120000"/>
              </a:lnSpc>
              <a:buClr>
                <a:schemeClr val="bg1"/>
              </a:buClr>
              <a:buFontTx/>
              <a:buNone/>
              <a:defRPr/>
            </a:pPr>
            <a:r>
              <a:rPr lang="fr-BE" sz="3200" b="1" dirty="0"/>
              <a:t>Risque Bruit</a:t>
            </a:r>
          </a:p>
          <a:p>
            <a:pPr marL="0" indent="0" algn="ctr" eaLnBrk="1" hangingPunct="1">
              <a:lnSpc>
                <a:spcPct val="120000"/>
              </a:lnSpc>
              <a:buClr>
                <a:schemeClr val="bg1"/>
              </a:buClr>
              <a:buFontTx/>
              <a:buNone/>
              <a:defRPr/>
            </a:pPr>
            <a:endParaRPr lang="fr-BE" sz="2000" dirty="0"/>
          </a:p>
          <a:p>
            <a:pPr marL="0" indent="0" eaLnBrk="1" hangingPunct="1">
              <a:lnSpc>
                <a:spcPct val="150000"/>
              </a:lnSpc>
              <a:buClr>
                <a:schemeClr val="bg1"/>
              </a:buClr>
              <a:buFontTx/>
              <a:buNone/>
              <a:defRPr/>
            </a:pPr>
            <a:r>
              <a:rPr lang="fr-BE" dirty="0"/>
              <a:t>Risque Bruit &gt; ou = à 87 dB(A) ou Pression acoustique de crête 140 dB = </a:t>
            </a:r>
            <a:r>
              <a:rPr lang="fr-BE" dirty="0">
                <a:solidFill>
                  <a:srgbClr val="009FE3"/>
                </a:solidFill>
              </a:rPr>
              <a:t>12 mois</a:t>
            </a: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  <a:defRPr/>
            </a:pPr>
            <a:r>
              <a:rPr lang="fr-BE" dirty="0"/>
              <a:t>Risque Bruit &gt; ou = 85 dB(A) ou P acoustique crête 137 dB = </a:t>
            </a:r>
            <a:r>
              <a:rPr lang="fr-BE" dirty="0">
                <a:solidFill>
                  <a:srgbClr val="009FE3"/>
                </a:solidFill>
              </a:rPr>
              <a:t>36 mois</a:t>
            </a: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  <a:defRPr/>
            </a:pPr>
            <a:r>
              <a:rPr lang="fr-BE" dirty="0"/>
              <a:t>Risque Bruit &gt; ou = 80 dB(A) ou P acoustique crête 135 dB = </a:t>
            </a:r>
            <a:r>
              <a:rPr lang="fr-BE" dirty="0">
                <a:solidFill>
                  <a:srgbClr val="009FE3"/>
                </a:solidFill>
              </a:rPr>
              <a:t>60 mois</a:t>
            </a:r>
          </a:p>
          <a:p>
            <a:pPr marL="0" indent="0">
              <a:lnSpc>
                <a:spcPct val="150000"/>
              </a:lnSpc>
              <a:buClr>
                <a:schemeClr val="bg1"/>
              </a:buClr>
              <a:buNone/>
              <a:defRPr/>
            </a:pPr>
            <a:r>
              <a:rPr lang="fr-BE" dirty="0"/>
              <a:t>Ultra ou Infrasons = </a:t>
            </a:r>
            <a:r>
              <a:rPr lang="fr-BE" dirty="0">
                <a:solidFill>
                  <a:srgbClr val="009FE3"/>
                </a:solidFill>
              </a:rPr>
              <a:t>60 mois</a:t>
            </a:r>
          </a:p>
          <a:p>
            <a:pPr marL="0" indent="0" eaLnBrk="1" hangingPunct="1">
              <a:buClr>
                <a:schemeClr val="bg1"/>
              </a:buClr>
              <a:buFontTx/>
              <a:buNone/>
              <a:defRPr/>
            </a:pPr>
            <a:endParaRPr lang="fr-BE" sz="1600" dirty="0"/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endParaRPr lang="fr-BE" sz="1600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EC1D3DDC-3DFF-408B-9DB5-82EFEFFAB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688" y="490538"/>
            <a:ext cx="10515600" cy="673100"/>
          </a:xfrm>
        </p:spPr>
        <p:txBody>
          <a:bodyPr/>
          <a:lstStyle/>
          <a:p>
            <a:br>
              <a:rPr lang="fr-BE" dirty="0"/>
            </a:br>
            <a:r>
              <a:rPr lang="fr-BE" dirty="0"/>
              <a:t>Exceptions</a:t>
            </a:r>
            <a:br>
              <a:rPr lang="fr-BE" dirty="0"/>
            </a:br>
            <a:endParaRPr lang="fr-B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446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7CC36C-AC9E-42BB-9136-6EA7E4CFC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altLang="fr-FR" dirty="0"/>
              <a:t>			</a:t>
            </a:r>
            <a:endParaRPr lang="fr-BE" sz="36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9A7CF16-EC44-4F25-88FE-5374B40741EE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644525" y="1741488"/>
            <a:ext cx="10004718" cy="4957762"/>
          </a:xfrm>
        </p:spPr>
        <p:txBody>
          <a:bodyPr/>
          <a:lstStyle/>
          <a:p>
            <a:pPr algn="ctr" eaLnBrk="1" hangingPunct="1">
              <a:buClr>
                <a:schemeClr val="bg1"/>
              </a:buClr>
              <a:defRPr/>
            </a:pPr>
            <a:endParaRPr lang="fr-BE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endParaRPr lang="fr-BE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r>
              <a:rPr lang="fr-BE" sz="2800" b="1" dirty="0"/>
              <a:t>Manutention, </a:t>
            </a:r>
            <a:r>
              <a:rPr lang="fr-BE" sz="2800" dirty="0"/>
              <a:t>contraintes ergonomiques, pénibilité,</a:t>
            </a:r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r>
              <a:rPr lang="fr-BE" sz="2800" dirty="0"/>
              <a:t> ou travail monotone et répétitif. </a:t>
            </a:r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r>
              <a:rPr lang="fr-BE" sz="2800" i="1" dirty="0"/>
              <a:t>Ex: manutentionnaires, magasiniers, travail à la chaîne, </a:t>
            </a:r>
            <a:r>
              <a:rPr lang="fr-BE" sz="2800" i="1" dirty="0" err="1"/>
              <a:t>etc</a:t>
            </a:r>
            <a:endParaRPr lang="fr-BE" sz="2800" i="1" dirty="0"/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endParaRPr lang="fr-BE" sz="2800" dirty="0"/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r>
              <a:rPr lang="fr-BE" sz="2800" dirty="0"/>
              <a:t>&lt; 45 ans  </a:t>
            </a:r>
            <a:r>
              <a:rPr lang="fr-BE" sz="2800" dirty="0">
                <a:sym typeface="Wingdings" panose="05000000000000000000" pitchFamily="2" charset="2"/>
              </a:rPr>
              <a:t> </a:t>
            </a:r>
            <a:r>
              <a:rPr lang="fr-BE" sz="2800" dirty="0"/>
              <a:t> </a:t>
            </a:r>
            <a:r>
              <a:rPr lang="fr-BE" sz="2800" dirty="0">
                <a:solidFill>
                  <a:srgbClr val="009FE3"/>
                </a:solidFill>
              </a:rPr>
              <a:t>36 mois </a:t>
            </a:r>
            <a:r>
              <a:rPr lang="fr-BE" sz="2800" dirty="0"/>
              <a:t>(sans VIS )</a:t>
            </a:r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r>
              <a:rPr lang="fr-BE" sz="2800" dirty="0"/>
              <a:t>≥  45 ans </a:t>
            </a:r>
            <a:r>
              <a:rPr lang="fr-BE" sz="2800" dirty="0">
                <a:sym typeface="Wingdings" panose="05000000000000000000" pitchFamily="2" charset="2"/>
              </a:rPr>
              <a:t>  </a:t>
            </a:r>
            <a:r>
              <a:rPr lang="fr-BE" sz="2800" dirty="0">
                <a:solidFill>
                  <a:srgbClr val="009FE3"/>
                </a:solidFill>
              </a:rPr>
              <a:t>24 mois  </a:t>
            </a:r>
            <a:r>
              <a:rPr lang="fr-BE" sz="2800" dirty="0"/>
              <a:t>(avec VIS ) </a:t>
            </a:r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endParaRPr lang="fr-BE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87C6A98A-862E-41EB-85AA-073DB72BFF0A}"/>
              </a:ext>
            </a:extLst>
          </p:cNvPr>
          <p:cNvSpPr txBox="1">
            <a:spLocks/>
          </p:cNvSpPr>
          <p:nvPr/>
        </p:nvSpPr>
        <p:spPr>
          <a:xfrm>
            <a:off x="700644" y="643681"/>
            <a:ext cx="10515600" cy="672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rgbClr val="D2112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fr-BE" dirty="0"/>
          </a:p>
          <a:p>
            <a:r>
              <a:rPr lang="fr-BE" dirty="0"/>
              <a:t>Exceptions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5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661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7CC36C-AC9E-42BB-9136-6EA7E4CFC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altLang="fr-FR" dirty="0"/>
              <a:t>			</a:t>
            </a:r>
            <a:endParaRPr lang="fr-BE" sz="36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9A7CF16-EC44-4F25-88FE-5374B40741EE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644525" y="1741488"/>
            <a:ext cx="11093385" cy="4957762"/>
          </a:xfrm>
        </p:spPr>
        <p:txBody>
          <a:bodyPr/>
          <a:lstStyle/>
          <a:p>
            <a:pPr algn="ctr" eaLnBrk="1" hangingPunct="1">
              <a:buClr>
                <a:schemeClr val="bg1"/>
              </a:buClr>
              <a:defRPr/>
            </a:pPr>
            <a:endParaRPr lang="fr-BE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endParaRPr lang="fr-BE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endParaRPr lang="fr-BE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r>
              <a:rPr lang="fr-BE" sz="2400" b="1" dirty="0"/>
              <a:t>Travail de Nuit ou Posté </a:t>
            </a:r>
            <a:r>
              <a:rPr lang="fr-BE" sz="2400" b="1" dirty="0">
                <a:solidFill>
                  <a:srgbClr val="D9112F"/>
                </a:solidFill>
              </a:rPr>
              <a:t>sans</a:t>
            </a:r>
            <a:r>
              <a:rPr lang="fr-BE" sz="2400" b="1" dirty="0"/>
              <a:t> Risques particuliers </a:t>
            </a:r>
            <a:r>
              <a:rPr lang="fr-BE" sz="2400" dirty="0"/>
              <a:t>= </a:t>
            </a:r>
            <a:r>
              <a:rPr lang="fr-BE" sz="2400" dirty="0">
                <a:solidFill>
                  <a:srgbClr val="009FE3"/>
                </a:solidFill>
              </a:rPr>
              <a:t>36 mois </a:t>
            </a:r>
            <a:r>
              <a:rPr lang="fr-BE" sz="2400" dirty="0"/>
              <a:t>(pas de VIS) </a:t>
            </a:r>
            <a:br>
              <a:rPr lang="fr-BE" sz="2400" dirty="0"/>
            </a:br>
            <a:r>
              <a:rPr lang="fr-BE" i="1" dirty="0"/>
              <a:t>Ex: travail administratif de nuit (call center assurances, </a:t>
            </a:r>
            <a:r>
              <a:rPr lang="fr-BE" i="1" dirty="0" err="1"/>
              <a:t>etc</a:t>
            </a:r>
            <a:r>
              <a:rPr lang="fr-BE" i="1" dirty="0"/>
              <a:t>)</a:t>
            </a:r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endParaRPr lang="fr-BE" sz="2400" i="1" dirty="0"/>
          </a:p>
          <a:p>
            <a:pPr marL="0" indent="0" algn="ctr">
              <a:buClr>
                <a:schemeClr val="bg1"/>
              </a:buClr>
              <a:buNone/>
              <a:defRPr/>
            </a:pPr>
            <a:r>
              <a:rPr lang="fr-BE" sz="2400" b="1" dirty="0"/>
              <a:t>Travail de Nuit ou Posté </a:t>
            </a:r>
            <a:r>
              <a:rPr lang="fr-BE" sz="2400" b="1" dirty="0">
                <a:solidFill>
                  <a:srgbClr val="D2112F"/>
                </a:solidFill>
              </a:rPr>
              <a:t>avec</a:t>
            </a:r>
            <a:r>
              <a:rPr lang="fr-BE" sz="2400" b="1" dirty="0"/>
              <a:t> Risques particuliers </a:t>
            </a:r>
            <a:r>
              <a:rPr lang="fr-BE" sz="2400" dirty="0"/>
              <a:t>= </a:t>
            </a:r>
            <a:r>
              <a:rPr lang="fr-BE" sz="2400" dirty="0">
                <a:solidFill>
                  <a:srgbClr val="009FE3"/>
                </a:solidFill>
              </a:rPr>
              <a:t>24 mois </a:t>
            </a:r>
            <a:r>
              <a:rPr lang="fr-BE" sz="2400" dirty="0"/>
              <a:t>(avec VIS) </a:t>
            </a:r>
            <a:br>
              <a:rPr lang="fr-BE" sz="2400" dirty="0"/>
            </a:br>
            <a:r>
              <a:rPr lang="fr-BE" i="1" dirty="0"/>
              <a:t>Ex: infirmiers, médecins, travailleurs d’un centre de tri postal, policiers, … </a:t>
            </a:r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endParaRPr lang="fr-BE" sz="1600" i="1" dirty="0"/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endParaRPr lang="fr-BE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41BE6ECA-9507-4DBF-B8DE-91C4AA200382}"/>
              </a:ext>
            </a:extLst>
          </p:cNvPr>
          <p:cNvSpPr txBox="1">
            <a:spLocks/>
          </p:cNvSpPr>
          <p:nvPr/>
        </p:nvSpPr>
        <p:spPr>
          <a:xfrm>
            <a:off x="700644" y="643681"/>
            <a:ext cx="10515600" cy="672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rgbClr val="D2112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fr-BE" dirty="0"/>
          </a:p>
          <a:p>
            <a:r>
              <a:rPr lang="fr-BE" dirty="0"/>
              <a:t>Exceptions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5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892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Exceptions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44525" y="1392702"/>
            <a:ext cx="10919118" cy="530703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r-BE" dirty="0"/>
          </a:p>
          <a:p>
            <a:pPr>
              <a:lnSpc>
                <a:spcPct val="150000"/>
              </a:lnSpc>
            </a:pPr>
            <a:r>
              <a:rPr lang="fr-BE" b="1" dirty="0"/>
              <a:t>Pas de changements quant aux consultations « spéciales » chez le médecin du travail :</a:t>
            </a:r>
          </a:p>
          <a:p>
            <a:pPr lvl="1">
              <a:lnSpc>
                <a:spcPct val="150000"/>
              </a:lnSpc>
            </a:pPr>
            <a:r>
              <a:rPr lang="fr-BE" dirty="0"/>
              <a:t>Réintégrations</a:t>
            </a:r>
          </a:p>
          <a:p>
            <a:pPr lvl="1">
              <a:lnSpc>
                <a:spcPct val="150000"/>
              </a:lnSpc>
            </a:pPr>
            <a:r>
              <a:rPr lang="fr-BE" dirty="0"/>
              <a:t>Visites de pré-reprise du travail</a:t>
            </a:r>
          </a:p>
          <a:p>
            <a:pPr lvl="1">
              <a:lnSpc>
                <a:spcPct val="150000"/>
              </a:lnSpc>
            </a:pPr>
            <a:r>
              <a:rPr lang="fr-BE" dirty="0"/>
              <a:t>Examens de reprise de travail</a:t>
            </a:r>
          </a:p>
          <a:p>
            <a:pPr lvl="1">
              <a:lnSpc>
                <a:spcPct val="150000"/>
              </a:lnSpc>
            </a:pPr>
            <a:r>
              <a:rPr lang="fr-BE" dirty="0"/>
              <a:t>Consultations spontanées</a:t>
            </a:r>
          </a:p>
          <a:p>
            <a:pPr lvl="1">
              <a:lnSpc>
                <a:spcPct val="150000"/>
              </a:lnSpc>
            </a:pPr>
            <a:r>
              <a:rPr lang="fr-BE" dirty="0"/>
              <a:t>Consultations de protection de la maternité</a:t>
            </a:r>
          </a:p>
          <a:p>
            <a:pPr lvl="1">
              <a:lnSpc>
                <a:spcPct val="150000"/>
              </a:lnSpc>
            </a:pPr>
            <a:r>
              <a:rPr lang="fr-BE" dirty="0"/>
              <a:t>…</a:t>
            </a:r>
          </a:p>
          <a:p>
            <a:pPr>
              <a:lnSpc>
                <a:spcPct val="150000"/>
              </a:lnSpc>
            </a:pPr>
            <a:endParaRPr lang="fr-BE" dirty="0"/>
          </a:p>
          <a:p>
            <a:pPr lvl="1"/>
            <a:endParaRPr lang="nl-BE" dirty="0"/>
          </a:p>
          <a:p>
            <a:pPr lvl="1"/>
            <a:endParaRPr lang="nl-BE" dirty="0"/>
          </a:p>
          <a:p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85269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8244" y="491281"/>
            <a:ext cx="10959128" cy="672768"/>
          </a:xfrm>
        </p:spPr>
        <p:txBody>
          <a:bodyPr/>
          <a:lstStyle/>
          <a:p>
            <a:br>
              <a:rPr lang="fr-FR" dirty="0"/>
            </a:br>
            <a:r>
              <a:rPr lang="fr-FR" dirty="0"/>
              <a:t>Visite intermédiaire de santé (VIS)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644525" y="1688123"/>
            <a:ext cx="10244299" cy="5011615"/>
          </a:xfrm>
        </p:spPr>
        <p:txBody>
          <a:bodyPr>
            <a:normAutofit lnSpcReduction="10000"/>
          </a:bodyPr>
          <a:lstStyle/>
          <a:p>
            <a:r>
              <a:rPr lang="fr-FR" dirty="0"/>
              <a:t>Entretien standardisé sur base d’un questionnaire et/ou réalisation d’actes techniques par infirmier(e)s l’année ‘sans médecin’ (12 mois après examen médical).</a:t>
            </a:r>
          </a:p>
          <a:p>
            <a:pPr lvl="0"/>
            <a:r>
              <a:rPr lang="fr-BE" dirty="0"/>
              <a:t>Cet entretien a pour objectif de dépister d’éventuels </a:t>
            </a:r>
            <a:r>
              <a:rPr lang="fr-BE" u="sng" dirty="0"/>
              <a:t>problèmes de santé liés au travail</a:t>
            </a:r>
            <a:r>
              <a:rPr lang="fr-BE" dirty="0"/>
              <a:t> à l’aide de questionnaires ciblés, de haute qualité, basés sur les risques du travailleur.</a:t>
            </a:r>
          </a:p>
          <a:p>
            <a:r>
              <a:rPr lang="fr-BE" dirty="0">
                <a:solidFill>
                  <a:srgbClr val="FF0000"/>
                </a:solidFill>
              </a:rPr>
              <a:t>PAS de décision d’aptitude !!! </a:t>
            </a:r>
            <a:endParaRPr lang="fr-BE" dirty="0"/>
          </a:p>
          <a:p>
            <a:r>
              <a:rPr lang="fr-FR" dirty="0"/>
              <a:t>Cet entretien est réalisé par des infirmier(e)s spécifiquement formé(e)s (infirmier(e)s en santé au travail).</a:t>
            </a:r>
          </a:p>
          <a:p>
            <a:r>
              <a:rPr lang="fr-FR" dirty="0"/>
              <a:t>Cet entretien se passe toujours sous la responsabilité du CPMT.</a:t>
            </a:r>
          </a:p>
          <a:p>
            <a:r>
              <a:rPr lang="fr-FR" dirty="0"/>
              <a:t>Le CPMT de l’entreprise prend connaissance des dossiers gérés par l’infirmier(e) ainsi que des résultats des actes supplémentaires éventuellement demandés et en assure le suivi.</a:t>
            </a:r>
          </a:p>
          <a:p>
            <a:r>
              <a:rPr lang="fr-FR" dirty="0"/>
              <a:t>Le travailleur a toujours la possibilité de demander un contact avec son médecin du travail ou une consultation spontanée.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fr-FR" dirty="0"/>
              <a:t>C’est quoi?</a:t>
            </a:r>
          </a:p>
        </p:txBody>
      </p:sp>
    </p:spTree>
    <p:extLst>
      <p:ext uri="{BB962C8B-B14F-4D97-AF65-F5344CB8AC3E}">
        <p14:creationId xmlns:p14="http://schemas.microsoft.com/office/powerpoint/2010/main" val="49070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/>
              <a:t>Cette annexe définit la fréquence et le contenu de la surveillance de santé périodique et des actes médicaux supplémentaires.</a:t>
            </a:r>
            <a:br>
              <a:rPr lang="fr-FR" dirty="0"/>
            </a:br>
            <a:endParaRPr lang="fr-FR" dirty="0"/>
          </a:p>
          <a:p>
            <a:r>
              <a:rPr lang="fr-FR" dirty="0"/>
              <a:t>La périodicité de l’examen médical et des actes médicaux supplémentaires (questionnaire et/ou autres actes) est définie par type de risque</a:t>
            </a:r>
            <a:br>
              <a:rPr lang="fr-FR" dirty="0"/>
            </a:br>
            <a:endParaRPr lang="fr-FR" dirty="0"/>
          </a:p>
          <a:p>
            <a:r>
              <a:rPr lang="fr-FR" dirty="0"/>
              <a:t>Dans le cas d’un travailleur exposé à plusieurs risques avec une périodicité différente, c’est toujours la périodicité avec la fréquence la plus importante qui est retenue.</a:t>
            </a:r>
            <a:br>
              <a:rPr lang="fr-FR" dirty="0"/>
            </a:br>
            <a:endParaRPr lang="fr-FR" dirty="0"/>
          </a:p>
          <a:p>
            <a:r>
              <a:rPr lang="fr-FR" dirty="0"/>
              <a:t>La périodicité de l’examen médical varie de 12, 24, 36 à 60 mois en fonction des risques.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1"/>
          </p:nvPr>
        </p:nvSpPr>
        <p:spPr>
          <a:xfrm>
            <a:off x="0" y="657225"/>
            <a:ext cx="1965960" cy="2678113"/>
          </a:xfrm>
        </p:spPr>
        <p:txBody>
          <a:bodyPr/>
          <a:lstStyle/>
          <a:p>
            <a:r>
              <a:rPr lang="fr-FR" dirty="0"/>
              <a:t>Annexe I.4-5 de l’AR</a:t>
            </a:r>
          </a:p>
        </p:txBody>
      </p:sp>
    </p:spTree>
    <p:extLst>
      <p:ext uri="{BB962C8B-B14F-4D97-AF65-F5344CB8AC3E}">
        <p14:creationId xmlns:p14="http://schemas.microsoft.com/office/powerpoint/2010/main" val="184633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124635" y="2393574"/>
            <a:ext cx="9170041" cy="1775013"/>
          </a:xfrm>
        </p:spPr>
        <p:txBody>
          <a:bodyPr/>
          <a:lstStyle/>
          <a:p>
            <a:pPr marL="0" indent="0">
              <a:buNone/>
            </a:pPr>
            <a:r>
              <a:rPr lang="fr-FR" sz="8000" b="1" dirty="0"/>
              <a:t>EN PRATIQUE</a:t>
            </a:r>
            <a:endParaRPr lang="fr-FR" sz="7200" b="1" dirty="0"/>
          </a:p>
        </p:txBody>
      </p:sp>
    </p:spTree>
    <p:extLst>
      <p:ext uri="{BB962C8B-B14F-4D97-AF65-F5344CB8AC3E}">
        <p14:creationId xmlns:p14="http://schemas.microsoft.com/office/powerpoint/2010/main" val="2281029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4D6E23-08EE-4F97-B182-50CB7824D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244" y="491281"/>
            <a:ext cx="11096068" cy="672768"/>
          </a:xfrm>
        </p:spPr>
        <p:txBody>
          <a:bodyPr/>
          <a:lstStyle/>
          <a:p>
            <a:r>
              <a:rPr lang="fr-BE" sz="4800" dirty="0"/>
              <a:t>Entrée en vigueur – mise en application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18ABD9F-2609-4649-B1D1-01221F5C1A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4525" y="1741488"/>
            <a:ext cx="10418763" cy="4958250"/>
          </a:xfrm>
        </p:spPr>
        <p:txBody>
          <a:bodyPr/>
          <a:lstStyle/>
          <a:p>
            <a:r>
              <a:rPr lang="fr-BE" dirty="0"/>
              <a:t>L’Arrêté Royal est déjà entré en vigueur (10 jours après publication au Moniteur Belge)</a:t>
            </a:r>
            <a:br>
              <a:rPr lang="fr-BE" dirty="0"/>
            </a:br>
            <a:endParaRPr lang="fr-BE" dirty="0"/>
          </a:p>
          <a:p>
            <a:r>
              <a:rPr lang="fr-BE" dirty="0"/>
              <a:t>Chez </a:t>
            </a:r>
            <a:r>
              <a:rPr lang="fr-BE" b="1" dirty="0"/>
              <a:t>spmt arista</a:t>
            </a:r>
            <a:r>
              <a:rPr lang="fr-BE" dirty="0"/>
              <a:t>: application progressive et pleine et entière à partir du 1</a:t>
            </a:r>
            <a:r>
              <a:rPr lang="fr-BE" baseline="30000" dirty="0"/>
              <a:t>er</a:t>
            </a:r>
            <a:r>
              <a:rPr lang="fr-BE" dirty="0"/>
              <a:t> janvier 2020, </a:t>
            </a:r>
            <a:r>
              <a:rPr lang="fr-BE" dirty="0">
                <a:sym typeface="Wingdings" panose="05000000000000000000" pitchFamily="2" charset="2"/>
              </a:rPr>
              <a:t>pour permettre une mise en œuvre concertée et organisée avec chaque client</a:t>
            </a: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fr-BE" dirty="0">
                <a:sym typeface="Wingdings" panose="05000000000000000000" pitchFamily="2" charset="2"/>
              </a:rPr>
              <a:t> Contact pris d’ici fin 2019 par votre médecin du travail pour examiner l’effet de l’Arrêté Royal sur les travailleurs de votre organisation, en fonction de leurs risques spécifiques</a:t>
            </a:r>
            <a:endParaRPr lang="fr-BE" dirty="0"/>
          </a:p>
          <a:p>
            <a:endParaRPr lang="fr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15486B7-F7FE-4C2D-9091-E5A1BD8C4ABD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327549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8243" y="491281"/>
            <a:ext cx="11493701" cy="672768"/>
          </a:xfrm>
        </p:spPr>
        <p:txBody>
          <a:bodyPr/>
          <a:lstStyle/>
          <a:p>
            <a:r>
              <a:rPr lang="fr-BE" dirty="0"/>
              <a:t>En pratique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44526" y="1492898"/>
            <a:ext cx="9637809" cy="520684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fr-BE" b="1" u="sng" dirty="0"/>
              <a:t>Dans la grande majorité des cas (</a:t>
            </a:r>
            <a:r>
              <a:rPr lang="fr-BE" sz="2100" b="1" u="sng" dirty="0"/>
              <a:t>périodicité à 24 mois</a:t>
            </a:r>
            <a:r>
              <a:rPr lang="fr-BE" b="1" u="sng" dirty="0"/>
              <a:t>), division des travailleurs en 2 groupes dans l’entreprise</a:t>
            </a:r>
          </a:p>
          <a:p>
            <a:pPr marL="0" indent="0">
              <a:buNone/>
            </a:pPr>
            <a:endParaRPr lang="fr-BE" b="1" u="sng" dirty="0"/>
          </a:p>
          <a:p>
            <a:pPr marL="0" indent="0">
              <a:buNone/>
            </a:pPr>
            <a:endParaRPr lang="fr-BE" b="1" u="sng" dirty="0"/>
          </a:p>
          <a:p>
            <a:pPr marL="0" indent="0">
              <a:buNone/>
            </a:pPr>
            <a:endParaRPr lang="fr-BE" b="1" u="sng" dirty="0"/>
          </a:p>
          <a:p>
            <a:pPr marL="0" indent="0">
              <a:buNone/>
            </a:pPr>
            <a:endParaRPr lang="fr-BE" b="1" u="sng" dirty="0"/>
          </a:p>
          <a:p>
            <a:pPr marL="0" indent="0">
              <a:buNone/>
            </a:pPr>
            <a:endParaRPr lang="fr-BE" b="1" u="sng" dirty="0"/>
          </a:p>
          <a:p>
            <a:pPr marL="0" indent="0">
              <a:buNone/>
            </a:pPr>
            <a:endParaRPr lang="fr-BE" b="1" u="sng" dirty="0"/>
          </a:p>
          <a:p>
            <a:pPr marL="0" indent="0">
              <a:buNone/>
            </a:pPr>
            <a:endParaRPr lang="fr-BE" b="1" u="sng" dirty="0"/>
          </a:p>
          <a:p>
            <a:pPr marL="0" indent="0">
              <a:buNone/>
            </a:pPr>
            <a:endParaRPr lang="fr-BE" b="1" u="sng" dirty="0"/>
          </a:p>
          <a:p>
            <a:pPr marL="0" indent="0">
              <a:lnSpc>
                <a:spcPct val="120000"/>
              </a:lnSpc>
              <a:buNone/>
            </a:pPr>
            <a:r>
              <a:rPr lang="fr-BE" sz="2100" dirty="0"/>
              <a:t>Respecter le même ordre, respecter 12 mois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r-BE" sz="2100" dirty="0"/>
              <a:t>Les travailleurs qui ont passé une visite périodique au 1</a:t>
            </a:r>
            <a:r>
              <a:rPr lang="fr-BE" sz="2100" baseline="30000" dirty="0"/>
              <a:t>er</a:t>
            </a:r>
            <a:r>
              <a:rPr lang="fr-BE" sz="2100" dirty="0"/>
              <a:t> semestre 2019 seront convoqués au cours de l’année 2020 pour leur visite médicale, nouveau régime. En 2021: VIS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r-BE" sz="2100" dirty="0"/>
              <a:t>Les travailleurs qui ont passé leur visite périodique au 2</a:t>
            </a:r>
            <a:r>
              <a:rPr lang="fr-BE" sz="2100" baseline="30000" dirty="0"/>
              <a:t>ème</a:t>
            </a:r>
            <a:r>
              <a:rPr lang="fr-BE" sz="2100" dirty="0"/>
              <a:t> semestre 2019 seront convoqués en 2021 pour leur visite médicale, nouveau régime. VIS en 2020.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endParaRPr lang="nl-BE" b="1" u="sng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AD9863A2-3AD5-4B77-B642-B4AC3A797F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475347"/>
              </p:ext>
            </p:extLst>
          </p:nvPr>
        </p:nvGraphicFramePr>
        <p:xfrm>
          <a:off x="721272" y="2446574"/>
          <a:ext cx="6034464" cy="1964852"/>
        </p:xfrm>
        <a:graphic>
          <a:graphicData uri="http://schemas.openxmlformats.org/drawingml/2006/table">
            <a:tbl>
              <a:tblPr/>
              <a:tblGrid>
                <a:gridCol w="1483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3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86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86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663"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112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EM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0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112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0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663"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EM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0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112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EM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0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11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827">
                <a:tc>
                  <a:txBody>
                    <a:bodyPr/>
                    <a:lstStyle/>
                    <a:p>
                      <a:pPr algn="ctr" fontAlgn="ctr"/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nl-B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nl-B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641"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Année</a:t>
                      </a:r>
                      <a:r>
                        <a:rPr lang="nl-BE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x</a:t>
                      </a:r>
                      <a:endParaRPr lang="nl-B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Année</a:t>
                      </a:r>
                      <a:r>
                        <a:rPr lang="nl-BE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x+1</a:t>
                      </a:r>
                      <a:endParaRPr lang="nl-B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Année</a:t>
                      </a:r>
                      <a:r>
                        <a:rPr lang="nl-BE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x+2</a:t>
                      </a:r>
                      <a:endParaRPr lang="nl-B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Année</a:t>
                      </a:r>
                      <a:r>
                        <a:rPr lang="nl-BE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x+3</a:t>
                      </a:r>
                      <a:endParaRPr lang="nl-B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9894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44524" y="1899138"/>
            <a:ext cx="11130709" cy="48006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fr-FR" sz="2000" dirty="0"/>
              <a:t>Examen réalisé par l’infirmier seul, en centre interne, externe ou dans l’entreprise.  </a:t>
            </a:r>
            <a:endParaRPr lang="fr-BE" sz="2000" dirty="0"/>
          </a:p>
          <a:p>
            <a:pPr>
              <a:lnSpc>
                <a:spcPct val="150000"/>
              </a:lnSpc>
            </a:pPr>
            <a:r>
              <a:rPr lang="fr-BE" sz="2000" dirty="0"/>
              <a:t>Le travailleur </a:t>
            </a:r>
            <a:r>
              <a:rPr lang="fr-BE" sz="2000" b="1" dirty="0"/>
              <a:t>remplit le questionnaire général + ciblé </a:t>
            </a:r>
            <a:r>
              <a:rPr lang="fr-BE" sz="2000" dirty="0"/>
              <a:t>sur les risques </a:t>
            </a:r>
          </a:p>
          <a:p>
            <a:pPr>
              <a:lnSpc>
                <a:spcPct val="150000"/>
              </a:lnSpc>
            </a:pPr>
            <a:r>
              <a:rPr lang="fr-BE" sz="2000" dirty="0"/>
              <a:t>Pendant un </a:t>
            </a:r>
            <a:r>
              <a:rPr lang="fr-BE" sz="2000" b="1" dirty="0"/>
              <a:t>entretien personnel</a:t>
            </a:r>
            <a:r>
              <a:rPr lang="fr-BE" sz="2000" dirty="0"/>
              <a:t>, </a:t>
            </a:r>
            <a:r>
              <a:rPr lang="fr-BE" sz="2000" b="1" dirty="0"/>
              <a:t>l’infirmier(e) de santé au travail </a:t>
            </a:r>
            <a:r>
              <a:rPr lang="fr-BE" sz="2000" dirty="0"/>
              <a:t>parcourt le questionnaire avec le travailleur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L’infirmier(e) réalise les </a:t>
            </a:r>
            <a:r>
              <a:rPr lang="fr-FR" sz="2000" b="1" dirty="0"/>
              <a:t>actes techniques </a:t>
            </a:r>
            <a:r>
              <a:rPr lang="fr-FR" sz="2000" dirty="0"/>
              <a:t>(si nécessaire) : audiométrie, Intradermo, examen visuel, biologie (prise de sang)…</a:t>
            </a:r>
          </a:p>
          <a:p>
            <a:pPr>
              <a:lnSpc>
                <a:spcPct val="150000"/>
              </a:lnSpc>
            </a:pPr>
            <a:r>
              <a:rPr lang="fr-BE" sz="2000" dirty="0"/>
              <a:t>Si nécessaire, le travailleur est orienté par l’infirmier vers le CP-MT</a:t>
            </a:r>
          </a:p>
          <a:p>
            <a:pPr>
              <a:lnSpc>
                <a:spcPct val="150000"/>
              </a:lnSpc>
            </a:pPr>
            <a:r>
              <a:rPr lang="fr-BE" sz="2000" dirty="0"/>
              <a:t>En cas d’anomalie dans le(s) questionnaire(s) ou dans les résultats des actes techniques, le médecin du travail contacte le travailleur</a:t>
            </a:r>
          </a:p>
          <a:p>
            <a:pPr>
              <a:lnSpc>
                <a:spcPct val="150000"/>
              </a:lnSpc>
            </a:pPr>
            <a:r>
              <a:rPr lang="fr-BE" sz="2000" dirty="0"/>
              <a:t>Si tout est normal, le travailleur sera vu par le médecin l’année suivante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Remise d’une </a:t>
            </a:r>
            <a:r>
              <a:rPr lang="fr-FR" sz="2000" b="1" dirty="0"/>
              <a:t>attestation de présence </a:t>
            </a:r>
            <a:r>
              <a:rPr lang="fr-FR" sz="2000" dirty="0"/>
              <a:t>à l’issue de la VIS (pas d’aptitude!)</a:t>
            </a:r>
          </a:p>
          <a:p>
            <a:pPr marL="0" indent="0">
              <a:buNone/>
            </a:pPr>
            <a:endParaRPr lang="fr-BE" dirty="0"/>
          </a:p>
          <a:p>
            <a:endParaRPr lang="fr-BE" dirty="0"/>
          </a:p>
          <a:p>
            <a:pPr marL="0" indent="0">
              <a:buNone/>
            </a:pPr>
            <a:endParaRPr lang="fr-BE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48244" y="491281"/>
            <a:ext cx="11409294" cy="1225552"/>
          </a:xfrm>
        </p:spPr>
        <p:txBody>
          <a:bodyPr/>
          <a:lstStyle/>
          <a:p>
            <a:r>
              <a:rPr lang="fr-BE" sz="4800" dirty="0"/>
              <a:t>La visite intermédiaire de santé</a:t>
            </a:r>
            <a:br>
              <a:rPr lang="fr-BE" sz="4800" dirty="0"/>
            </a:br>
            <a:r>
              <a:rPr lang="fr-BE" sz="4000" dirty="0">
                <a:solidFill>
                  <a:srgbClr val="FFC000"/>
                </a:solidFill>
              </a:rPr>
              <a:t>En pratique</a:t>
            </a:r>
            <a:endParaRPr lang="fr-BE" sz="4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961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1CBBDABD-68C9-4DCB-9F2F-26873DC3D08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086808" y="1148862"/>
            <a:ext cx="7669763" cy="484139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BE" sz="3400" dirty="0"/>
              <a:t>Pourquoi un nouvel Arrêté Royal?</a:t>
            </a:r>
          </a:p>
          <a:p>
            <a:pPr>
              <a:lnSpc>
                <a:spcPct val="150000"/>
              </a:lnSpc>
            </a:pPr>
            <a:r>
              <a:rPr lang="fr-BE" sz="3400" dirty="0"/>
              <a:t>Contenu</a:t>
            </a:r>
          </a:p>
          <a:p>
            <a:pPr>
              <a:lnSpc>
                <a:spcPct val="150000"/>
              </a:lnSpc>
            </a:pPr>
            <a:r>
              <a:rPr lang="fr-BE" sz="3400" dirty="0"/>
              <a:t>En pratique</a:t>
            </a:r>
          </a:p>
          <a:p>
            <a:pPr>
              <a:lnSpc>
                <a:spcPct val="150000"/>
              </a:lnSpc>
            </a:pPr>
            <a:r>
              <a:rPr lang="fr-BE" sz="3400" dirty="0"/>
              <a:t>Facturation</a:t>
            </a:r>
          </a:p>
          <a:p>
            <a:pPr>
              <a:lnSpc>
                <a:spcPct val="150000"/>
              </a:lnSpc>
            </a:pPr>
            <a:r>
              <a:rPr lang="fr-BE" sz="3400" dirty="0"/>
              <a:t>Avantages</a:t>
            </a:r>
          </a:p>
          <a:p>
            <a:pPr>
              <a:lnSpc>
                <a:spcPct val="150000"/>
              </a:lnSpc>
            </a:pPr>
            <a:endParaRPr lang="fr-BE" sz="3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1B8960-0661-40AD-87FA-65125726C2D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28599" y="1599310"/>
            <a:ext cx="2936631" cy="2678113"/>
          </a:xfrm>
        </p:spPr>
        <p:txBody>
          <a:bodyPr/>
          <a:lstStyle/>
          <a:p>
            <a:r>
              <a:rPr lang="fr-BE" dirty="0"/>
              <a:t>Programme</a:t>
            </a:r>
          </a:p>
        </p:txBody>
      </p:sp>
    </p:spTree>
    <p:extLst>
      <p:ext uri="{BB962C8B-B14F-4D97-AF65-F5344CB8AC3E}">
        <p14:creationId xmlns:p14="http://schemas.microsoft.com/office/powerpoint/2010/main" val="24147859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124635" y="2393574"/>
            <a:ext cx="9170041" cy="1775013"/>
          </a:xfrm>
        </p:spPr>
        <p:txBody>
          <a:bodyPr/>
          <a:lstStyle/>
          <a:p>
            <a:pPr marL="0" indent="0">
              <a:buNone/>
            </a:pPr>
            <a:r>
              <a:rPr lang="fr-FR" sz="8000" b="1" dirty="0"/>
              <a:t>FACTURATION</a:t>
            </a:r>
            <a:endParaRPr lang="fr-FR" sz="7200" b="1" dirty="0"/>
          </a:p>
        </p:txBody>
      </p:sp>
    </p:spTree>
    <p:extLst>
      <p:ext uri="{BB962C8B-B14F-4D97-AF65-F5344CB8AC3E}">
        <p14:creationId xmlns:p14="http://schemas.microsoft.com/office/powerpoint/2010/main" val="2911552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Facturation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644525" y="1741488"/>
            <a:ext cx="10297795" cy="495825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Examen médical : 0,52 UP</a:t>
            </a:r>
          </a:p>
          <a:p>
            <a:pPr>
              <a:lnSpc>
                <a:spcPct val="150000"/>
              </a:lnSpc>
            </a:pPr>
            <a:r>
              <a:rPr lang="fr-FR" dirty="0"/>
              <a:t>VIS : 0,35 UP</a:t>
            </a:r>
          </a:p>
          <a:p>
            <a:pPr>
              <a:lnSpc>
                <a:spcPct val="150000"/>
              </a:lnSpc>
            </a:pPr>
            <a:r>
              <a:rPr lang="fr-FR" dirty="0"/>
              <a:t>Visite médicale suite à la VIS (re-convocation) : 0,52 UP</a:t>
            </a:r>
          </a:p>
          <a:p>
            <a:pPr>
              <a:lnSpc>
                <a:spcPct val="150000"/>
              </a:lnSpc>
            </a:pPr>
            <a:r>
              <a:rPr lang="fr-FR" dirty="0"/>
              <a:t>Temps de gestion et de suivi des dossiers médicaux par le médecin: compris dans le prix de la VIS SAUF si timing &gt; 15 minutes. Facturation du temps presté au tarif légal.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75F1751-DE32-4DBB-9C5B-56D777872E7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fr-BE" dirty="0"/>
              <a:t>Accord Co-PREV</a:t>
            </a:r>
          </a:p>
        </p:txBody>
      </p:sp>
    </p:spTree>
    <p:extLst>
      <p:ext uri="{BB962C8B-B14F-4D97-AF65-F5344CB8AC3E}">
        <p14:creationId xmlns:p14="http://schemas.microsoft.com/office/powerpoint/2010/main" val="16897068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124635" y="2393574"/>
            <a:ext cx="9827879" cy="1775013"/>
          </a:xfrm>
        </p:spPr>
        <p:txBody>
          <a:bodyPr/>
          <a:lstStyle/>
          <a:p>
            <a:pPr marL="0" indent="0">
              <a:buNone/>
            </a:pPr>
            <a:r>
              <a:rPr lang="fr-FR" sz="7200" b="1" dirty="0"/>
              <a:t>AVANTAGES</a:t>
            </a:r>
          </a:p>
        </p:txBody>
      </p:sp>
    </p:spTree>
    <p:extLst>
      <p:ext uri="{BB962C8B-B14F-4D97-AF65-F5344CB8AC3E}">
        <p14:creationId xmlns:p14="http://schemas.microsoft.com/office/powerpoint/2010/main" val="39913619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A2DCC2-64D6-49F3-A122-9988901BB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4800" dirty="0"/>
              <a:t>AVANTAGES DU NOUVEL ARRÊTÉ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BD28A8C-B6DB-44B8-8F59-8360921BFA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4525" y="1741488"/>
            <a:ext cx="10418763" cy="49582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BE" sz="2800" dirty="0"/>
              <a:t>Réorganiser la surveillance de santé pour qu’elle soit plus efficace et plus en adéquation avec les besoins des travailleurs et des employeurs</a:t>
            </a:r>
            <a:br>
              <a:rPr lang="fr-BE" sz="2800" dirty="0"/>
            </a:br>
            <a:endParaRPr lang="fr-BE" sz="2800" dirty="0"/>
          </a:p>
          <a:p>
            <a:pPr marL="514350" indent="-514350">
              <a:buFont typeface="+mj-lt"/>
              <a:buAutoNum type="arabicPeriod"/>
            </a:pPr>
            <a:r>
              <a:rPr lang="fr-BE" sz="2800" dirty="0"/>
              <a:t>Permettre aux médecins du travail de réaliser des interventions à plus haute valeur ajoutée et de jouer le rôle de conseiller d’une politique de prévention multidisciplinaire</a:t>
            </a:r>
            <a:br>
              <a:rPr lang="fr-BE" sz="2800" dirty="0"/>
            </a:br>
            <a:endParaRPr lang="fr-BE" sz="2800" dirty="0"/>
          </a:p>
          <a:p>
            <a:pPr marL="514350" indent="-514350">
              <a:buFont typeface="+mj-lt"/>
              <a:buAutoNum type="arabicPeriod"/>
            </a:pPr>
            <a:r>
              <a:rPr lang="fr-BE" sz="2800" dirty="0"/>
              <a:t>Encourager la pluridisciplinarité dans le choix des interventions du Service Externe, pour une politique de prévention complète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D8D320C-B70A-4DCC-9052-E978455C7032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237302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065" y="5902036"/>
            <a:ext cx="1431117" cy="955964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10252973" y="6307015"/>
            <a:ext cx="580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7DB5E5-523F-4603-B00A-C6ECD1E15D4E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407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" y="508382"/>
            <a:ext cx="408753" cy="691737"/>
          </a:xfrm>
          <a:prstGeom prst="rect">
            <a:avLst/>
          </a:prstGeom>
        </p:spPr>
      </p:pic>
      <p:sp>
        <p:nvSpPr>
          <p:cNvPr id="11" name="Title Placeholder 1"/>
          <p:cNvSpPr txBox="1">
            <a:spLocks/>
          </p:cNvSpPr>
          <p:nvPr/>
        </p:nvSpPr>
        <p:spPr>
          <a:xfrm>
            <a:off x="548244" y="491281"/>
            <a:ext cx="11068500" cy="672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i="0" kern="1200">
                <a:solidFill>
                  <a:schemeClr val="tx1"/>
                </a:solidFill>
                <a:latin typeface="Arial" charset="0"/>
                <a:ea typeface="+mj-ea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4000" dirty="0">
                <a:solidFill>
                  <a:srgbClr val="C00000"/>
                </a:solidFill>
                <a:ea typeface="Arial" charset="0"/>
              </a:rPr>
              <a:t>Prestations complémentaires aux examens médicaux: exemples</a:t>
            </a:r>
            <a:endParaRPr kumimoji="0" lang="fr-BE" sz="4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Espace réservé du texte 19"/>
          <p:cNvSpPr txBox="1">
            <a:spLocks/>
          </p:cNvSpPr>
          <p:nvPr/>
        </p:nvSpPr>
        <p:spPr>
          <a:xfrm>
            <a:off x="547688" y="1670180"/>
            <a:ext cx="10285577" cy="509122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Blip>
                <a:blip r:embed="rId5"/>
              </a:buBlip>
              <a:tabLst/>
              <a:defRPr/>
            </a:pPr>
            <a:endParaRPr kumimoji="0" lang="fr-BE" sz="1800" b="0" i="0" u="none" strike="noStrike" kern="1200" cap="none" spc="0" normalizeH="0" baseline="0" noProof="0" dirty="0">
              <a:ln>
                <a:noFill/>
              </a:ln>
              <a:solidFill>
                <a:srgbClr val="00407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Blip>
                <a:blip r:embed="rId5"/>
              </a:buBlip>
              <a:tabLst/>
              <a:defRPr/>
            </a:pPr>
            <a:r>
              <a:rPr kumimoji="0" lang="fr-BE" sz="2000" b="1" i="0" u="none" strike="noStrike" kern="1200" cap="none" spc="0" normalizeH="0" baseline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Réintégration</a:t>
            </a:r>
            <a:r>
              <a:rPr kumimoji="0" lang="fr-BE" sz="2000" b="0" i="0" u="none" strike="noStrike" kern="1200" cap="none" spc="0" normalizeH="0" baseline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: suivi et accompagnement adaptés aux « cas complexes » </a:t>
            </a:r>
            <a:br>
              <a:rPr kumimoji="0" lang="fr-BE" sz="2000" b="0" i="0" u="none" strike="noStrike" kern="1200" cap="none" spc="0" normalizeH="0" baseline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</a:br>
            <a:endParaRPr kumimoji="0" lang="fr-BE" sz="2000" b="0" i="0" u="none" strike="noStrike" kern="1200" cap="none" spc="0" normalizeH="0" baseline="0" noProof="0" dirty="0">
              <a:ln>
                <a:noFill/>
              </a:ln>
              <a:solidFill>
                <a:srgbClr val="00407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Blip>
                <a:blip r:embed="rId5"/>
              </a:buBlip>
              <a:tabLst/>
              <a:defRPr/>
            </a:pPr>
            <a:r>
              <a:rPr kumimoji="0" lang="fr-BE" sz="2000" b="1" i="0" u="none" strike="noStrike" kern="1200" cap="none" spc="0" normalizeH="0" baseline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Avis du CP-MT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Blip>
                <a:blip r:embed="rId5"/>
              </a:buBlip>
              <a:tabLst/>
              <a:defRPr/>
            </a:pPr>
            <a:r>
              <a:rPr kumimoji="0" lang="fr-BE" sz="2000" b="0" i="0" u="none" strike="noStrike" kern="1200" cap="none" spc="0" normalizeH="0" baseline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Données psychosociales collectives et </a:t>
            </a:r>
            <a:r>
              <a:rPr kumimoji="0" lang="fr-B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anonymisées</a:t>
            </a:r>
            <a:r>
              <a:rPr kumimoji="0" lang="fr-BE" sz="2000" b="0" i="0" u="none" strike="noStrike" kern="1200" cap="none" spc="0" normalizeH="0" baseline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*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Blip>
                <a:blip r:embed="rId5"/>
              </a:buBlip>
              <a:tabLst/>
              <a:defRPr/>
            </a:pPr>
            <a:r>
              <a:rPr kumimoji="0" lang="fr-BE" sz="2000" b="0" i="0" u="none" strike="noStrike" kern="1200" cap="none" spc="0" normalizeH="0" baseline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Politique de réintégration *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Blip>
                <a:blip r:embed="rId5"/>
              </a:buBlip>
              <a:tabLst/>
              <a:defRPr/>
            </a:pPr>
            <a:r>
              <a:rPr lang="fr-BE" dirty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  <a:t>Politique de santé au travail de manière globale</a:t>
            </a:r>
            <a:endParaRPr kumimoji="0" lang="fr-BE" sz="2000" b="0" i="0" u="none" strike="noStrike" kern="1200" cap="none" spc="0" normalizeH="0" baseline="0" noProof="0" dirty="0">
              <a:ln>
                <a:noFill/>
              </a:ln>
              <a:solidFill>
                <a:srgbClr val="00407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Blip>
                <a:blip r:embed="rId5"/>
              </a:buBlip>
              <a:tabLst/>
              <a:defRPr/>
            </a:pPr>
            <a:r>
              <a:rPr kumimoji="0" lang="fr-BE" sz="2000" b="0" i="0" u="none" strike="noStrike" kern="1200" cap="none" spc="0" normalizeH="0" baseline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…</a:t>
            </a:r>
            <a:br>
              <a:rPr kumimoji="0" lang="fr-BE" sz="2000" b="0" i="0" u="none" strike="noStrike" kern="1200" cap="none" spc="0" normalizeH="0" baseline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</a:br>
            <a:endParaRPr kumimoji="0" lang="fr-BE" sz="2000" b="0" i="0" u="none" strike="noStrike" kern="1200" cap="none" spc="0" normalizeH="0" baseline="0" noProof="0" dirty="0">
              <a:ln>
                <a:noFill/>
              </a:ln>
              <a:solidFill>
                <a:srgbClr val="00407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Blip>
                <a:blip r:embed="rId5"/>
              </a:buBlip>
              <a:tabLst/>
              <a:defRPr/>
            </a:pPr>
            <a:r>
              <a:rPr kumimoji="0" lang="fr-BE" sz="2000" b="1" i="0" u="none" strike="noStrike" kern="1200" cap="none" spc="0" normalizeH="0" baseline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Visites des lieux de travail *</a:t>
            </a:r>
            <a:br>
              <a:rPr kumimoji="0" lang="fr-BE" sz="2000" b="1" i="0" u="none" strike="noStrike" kern="1200" cap="none" spc="0" normalizeH="0" baseline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</a:br>
            <a:endParaRPr kumimoji="0" lang="fr-BE" sz="2000" b="1" i="0" u="none" strike="noStrike" kern="1200" cap="none" spc="0" normalizeH="0" baseline="0" noProof="0" dirty="0">
              <a:ln>
                <a:noFill/>
              </a:ln>
              <a:solidFill>
                <a:srgbClr val="00407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Blip>
                <a:blip r:embed="rId5"/>
              </a:buBlip>
              <a:tabLst/>
              <a:defRPr/>
            </a:pPr>
            <a:r>
              <a:rPr kumimoji="0" lang="fr-BE" sz="2000" b="1" i="0" u="none" strike="noStrike" kern="1200" cap="none" spc="0" normalizeH="0" baseline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Visites de postes de travail</a:t>
            </a:r>
          </a:p>
          <a:p>
            <a:pPr marL="914400" marR="0" lvl="2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nl-BE" sz="1400" b="0" i="0" u="none" strike="noStrike" kern="1200" cap="none" spc="0" normalizeH="0" baseline="0" noProof="0" dirty="0">
              <a:ln>
                <a:noFill/>
              </a:ln>
              <a:solidFill>
                <a:srgbClr val="00407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L="914400" marR="0" lvl="2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nl-BE" sz="1400" b="0" i="0" u="none" strike="noStrike" kern="1200" cap="none" spc="0" normalizeH="0" baseline="0" noProof="0" dirty="0">
              <a:ln>
                <a:noFill/>
              </a:ln>
              <a:solidFill>
                <a:srgbClr val="00407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nl-BE" sz="1200" b="0" i="0" u="none" strike="noStrike" kern="1200" cap="none" spc="0" normalizeH="0" baseline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* </a:t>
            </a:r>
            <a:r>
              <a:rPr kumimoji="0" lang="fr-BE" sz="1200" b="0" i="0" u="none" strike="noStrike" kern="1200" cap="none" spc="0" normalizeH="0" baseline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Légalement obligatoire</a:t>
            </a:r>
          </a:p>
          <a:p>
            <a:pPr marL="914400" marR="0" lvl="2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nl-BE" sz="1800" b="0" i="0" u="none" strike="noStrike" kern="1200" cap="none" spc="0" normalizeH="0" baseline="0" noProof="0" dirty="0">
              <a:ln>
                <a:noFill/>
              </a:ln>
              <a:solidFill>
                <a:srgbClr val="00407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Blip>
                <a:blip r:embed="rId5"/>
              </a:buBlip>
              <a:tabLst/>
              <a:defRPr/>
            </a:pPr>
            <a:endParaRPr kumimoji="0" lang="nl-BE" sz="2200" b="1" i="0" u="sng" strike="noStrike" kern="1200" cap="none" spc="0" normalizeH="0" baseline="0" noProof="0" dirty="0">
              <a:ln>
                <a:noFill/>
              </a:ln>
              <a:solidFill>
                <a:srgbClr val="00407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Blip>
                <a:blip r:embed="rId5"/>
              </a:buBlip>
              <a:tabLst/>
              <a:defRPr/>
            </a:pPr>
            <a:endParaRPr kumimoji="0" lang="nl-BE" sz="2200" b="1" i="0" u="sng" strike="noStrike" kern="1200" cap="none" spc="0" normalizeH="0" baseline="0" noProof="0" dirty="0">
              <a:ln>
                <a:noFill/>
              </a:ln>
              <a:solidFill>
                <a:srgbClr val="00407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425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065" y="5902036"/>
            <a:ext cx="1431117" cy="955964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10252973" y="6307015"/>
            <a:ext cx="580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7DB5E5-523F-4603-B00A-C6ECD1E15D4E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407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" y="508382"/>
            <a:ext cx="408753" cy="691737"/>
          </a:xfrm>
          <a:prstGeom prst="rect">
            <a:avLst/>
          </a:prstGeom>
        </p:spPr>
      </p:pic>
      <p:sp>
        <p:nvSpPr>
          <p:cNvPr id="11" name="Title Placeholder 1"/>
          <p:cNvSpPr txBox="1">
            <a:spLocks/>
          </p:cNvSpPr>
          <p:nvPr/>
        </p:nvSpPr>
        <p:spPr>
          <a:xfrm>
            <a:off x="548243" y="491281"/>
            <a:ext cx="11986071" cy="672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i="0" kern="1200">
                <a:solidFill>
                  <a:schemeClr val="tx1"/>
                </a:solidFill>
                <a:latin typeface="Arial" charset="0"/>
                <a:ea typeface="+mj-ea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4000" dirty="0">
                <a:solidFill>
                  <a:srgbClr val="C00000"/>
                </a:solidFill>
                <a:ea typeface="Arial" charset="0"/>
              </a:rPr>
              <a:t>Autres exemples p</a:t>
            </a:r>
            <a:r>
              <a:rPr kumimoji="0" lang="fr-BE" sz="4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restations complémentaires </a:t>
            </a:r>
          </a:p>
        </p:txBody>
      </p:sp>
      <p:sp>
        <p:nvSpPr>
          <p:cNvPr id="12" name="Espace réservé du texte 19"/>
          <p:cNvSpPr txBox="1">
            <a:spLocks/>
          </p:cNvSpPr>
          <p:nvPr/>
        </p:nvSpPr>
        <p:spPr>
          <a:xfrm>
            <a:off x="547688" y="1326524"/>
            <a:ext cx="11494057" cy="54348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Blip>
                <a:blip r:embed="rId5"/>
              </a:buBlip>
              <a:tabLst/>
              <a:defRPr/>
            </a:pPr>
            <a:r>
              <a:rPr kumimoji="0" lang="fr-BE" sz="2000" b="1" i="0" u="none" strike="noStrike" kern="1200" cap="none" spc="0" normalizeH="0" baseline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Analyses de risque *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Blip>
                <a:blip r:embed="rId5"/>
              </a:buBlip>
              <a:tabLst/>
              <a:defRPr/>
            </a:pPr>
            <a:r>
              <a: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Psychosociale * </a:t>
            </a:r>
          </a:p>
          <a:p>
            <a:pPr lvl="2">
              <a:buBlip>
                <a:blip r:embed="rId5"/>
              </a:buBlip>
              <a:defRPr/>
            </a:pPr>
            <a:r>
              <a:rPr lang="fr-BE" sz="1800" dirty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kumimoji="0" lang="fr-BE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ravail</a:t>
            </a:r>
            <a:r>
              <a: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sur écran </a:t>
            </a:r>
            <a:r>
              <a:rPr lang="fr-BE" sz="1800" dirty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fr-BE" sz="1800" dirty="0" err="1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  <a:t>Ergonomic</a:t>
            </a:r>
            <a:r>
              <a:rPr lang="fr-BE" sz="1800" dirty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  <a:t> Workplace Action)*</a:t>
            </a:r>
            <a:endParaRPr kumimoji="0" lang="fr-BE" sz="1800" b="0" i="0" u="none" strike="noStrike" kern="1200" cap="none" spc="0" normalizeH="0" baseline="0" noProof="0" dirty="0">
              <a:ln>
                <a:noFill/>
              </a:ln>
              <a:solidFill>
                <a:srgbClr val="00407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lvl="2">
              <a:buBlip>
                <a:blip r:embed="rId5"/>
              </a:buBlip>
              <a:defRPr/>
            </a:pPr>
            <a:r>
              <a:rPr lang="fr-BE" sz="1800" dirty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  <a:t>HACCP *</a:t>
            </a:r>
            <a:br>
              <a:rPr lang="fr-BE" dirty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fr-BE" dirty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kumimoji="0" lang="fr-BE" sz="2000" b="0" i="0" u="none" strike="noStrike" kern="1200" cap="none" spc="0" normalizeH="0" baseline="0" noProof="0" dirty="0">
              <a:ln>
                <a:noFill/>
              </a:ln>
              <a:solidFill>
                <a:srgbClr val="00407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Blip>
                <a:blip r:embed="rId5"/>
              </a:buBlip>
              <a:tabLst/>
              <a:defRPr/>
            </a:pPr>
            <a:r>
              <a:rPr kumimoji="0" lang="fr-BE" sz="2000" b="1" i="0" u="none" strike="noStrike" kern="1200" cap="none" spc="0" normalizeH="0" baseline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Formations</a:t>
            </a:r>
            <a:r>
              <a:rPr kumimoji="0" lang="fr-BE" sz="2000" b="0" i="0" u="none" strike="noStrike" kern="1200" cap="none" spc="0" normalizeH="0" baseline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lvl="2">
              <a:buFont typeface="Arial"/>
              <a:buBlip>
                <a:blip r:embed="rId5"/>
              </a:buBlip>
              <a:defRPr/>
            </a:pPr>
            <a:r>
              <a:rPr lang="fr-BE" sz="1800" dirty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  <a:t>Formation travail sur écran * (Ergo)</a:t>
            </a:r>
          </a:p>
          <a:p>
            <a:pPr lvl="2">
              <a:buBlip>
                <a:blip r:embed="rId5"/>
              </a:buBlip>
              <a:defRPr/>
            </a:pPr>
            <a:r>
              <a:rPr lang="fr-BE" sz="1800" dirty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  <a:t>Formation manutention * (Ergo)</a:t>
            </a:r>
          </a:p>
          <a:p>
            <a:pPr lvl="2">
              <a:buBlip>
                <a:blip r:embed="rId5"/>
              </a:buBlip>
              <a:defRPr/>
            </a:pPr>
            <a:r>
              <a:rPr lang="fr-BE" sz="1800" dirty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  <a:t>Formation résilience (Psy)</a:t>
            </a:r>
          </a:p>
          <a:p>
            <a:pPr lvl="2">
              <a:buBlip>
                <a:blip r:embed="rId5"/>
              </a:buBlip>
              <a:defRPr/>
            </a:pPr>
            <a:r>
              <a:rPr lang="fr-BE" sz="1800" dirty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  <a:t>Formation coaching (BAO)</a:t>
            </a:r>
          </a:p>
          <a:p>
            <a:pPr lvl="2">
              <a:buBlip>
                <a:blip r:embed="rId5"/>
              </a:buBlip>
              <a:defRPr/>
            </a:pPr>
            <a:r>
              <a:rPr lang="fr-BE" sz="1800" dirty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  <a:t>Formation vivre sainement (MED / RIM)</a:t>
            </a:r>
          </a:p>
          <a:p>
            <a:pPr lvl="2">
              <a:buBlip>
                <a:blip r:embed="rId5"/>
              </a:buBlip>
              <a:defRPr/>
            </a:pPr>
            <a:r>
              <a:rPr lang="fr-BE" sz="1800" dirty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  <a:t>Formation travailleurs espaces verts (RIM / MED)</a:t>
            </a:r>
            <a:br>
              <a:rPr lang="fr-BE" dirty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</a:br>
            <a:endParaRPr lang="fr-BE" dirty="0">
              <a:solidFill>
                <a:srgbClr val="004070"/>
              </a:solidFill>
              <a:latin typeface="Arial" charset="0"/>
              <a:ea typeface="Arial" charset="0"/>
              <a:cs typeface="Arial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Blip>
                <a:blip r:embed="rId5"/>
              </a:buBlip>
              <a:tabLst/>
              <a:defRPr/>
            </a:pPr>
            <a:r>
              <a:rPr kumimoji="0" lang="fr-BE" sz="2000" b="1" i="0" u="none" strike="noStrike" kern="1200" cap="none" spc="0" normalizeH="0" baseline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Promotion de la santé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Blip>
                <a:blip r:embed="rId5"/>
              </a:buBlip>
              <a:tabLst/>
              <a:defRPr/>
            </a:pPr>
            <a:r>
              <a: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Objectifs: bien-être, prévention du</a:t>
            </a:r>
            <a:r>
              <a:rPr kumimoji="0" lang="fr-BE" sz="1800" b="0" i="0" u="none" strike="noStrike" kern="1200" cap="none" spc="0" normalizeH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burnout</a:t>
            </a:r>
            <a:r>
              <a: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,…</a:t>
            </a:r>
          </a:p>
          <a:p>
            <a:pPr marL="914400" marR="0" lvl="2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nl-BE" sz="1400" b="0" i="0" u="none" strike="noStrike" kern="1200" cap="none" spc="0" normalizeH="0" baseline="0" noProof="0" dirty="0">
              <a:ln>
                <a:noFill/>
              </a:ln>
              <a:solidFill>
                <a:srgbClr val="00407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L="914400" lvl="2" indent="0">
              <a:buNone/>
              <a:defRPr/>
            </a:pPr>
            <a:r>
              <a:rPr lang="nl-BE" sz="1400" dirty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  <a:t>* </a:t>
            </a:r>
            <a:r>
              <a:rPr lang="fr-BE" sz="1400" dirty="0">
                <a:solidFill>
                  <a:srgbClr val="004070"/>
                </a:solidFill>
                <a:latin typeface="Arial" charset="0"/>
                <a:ea typeface="Arial" charset="0"/>
                <a:cs typeface="Arial" charset="0"/>
              </a:rPr>
              <a:t>Légalement obligatoire</a:t>
            </a:r>
          </a:p>
          <a:p>
            <a:pPr marL="914400" marR="0" lvl="2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nl-BE" sz="1400" b="0" i="0" u="none" strike="noStrike" kern="1200" cap="none" spc="0" normalizeH="0" baseline="0" noProof="0" dirty="0">
              <a:ln>
                <a:noFill/>
              </a:ln>
              <a:solidFill>
                <a:srgbClr val="00407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L="914400" marR="0" lvl="2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nl-BE" sz="1400" b="0" i="0" u="none" strike="noStrike" kern="1200" cap="none" spc="0" normalizeH="0" baseline="0" noProof="0" dirty="0">
              <a:ln>
                <a:noFill/>
              </a:ln>
              <a:solidFill>
                <a:srgbClr val="00407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L="914400" marR="0" lvl="2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nl-BE" sz="1400" b="0" i="0" u="none" strike="noStrike" kern="1200" cap="none" spc="0" normalizeH="0" baseline="0" noProof="0" dirty="0">
              <a:ln>
                <a:noFill/>
              </a:ln>
              <a:solidFill>
                <a:srgbClr val="00407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L="914400" marR="0" lvl="2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nl-BE" sz="1400" b="0" i="0" u="none" strike="noStrike" kern="1200" cap="none" spc="0" normalizeH="0" baseline="0" noProof="0" dirty="0">
              <a:ln>
                <a:noFill/>
              </a:ln>
              <a:solidFill>
                <a:srgbClr val="00407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nl-BE" sz="1200" b="0" i="0" u="none" strike="noStrike" kern="1200" cap="none" spc="0" normalizeH="0" baseline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* </a:t>
            </a:r>
            <a:r>
              <a:rPr kumimoji="0" lang="fr-BE" sz="1200" b="0" i="0" u="none" strike="noStrike" kern="1200" cap="none" spc="0" normalizeH="0" baseline="0" noProof="0" dirty="0">
                <a:ln>
                  <a:noFill/>
                </a:ln>
                <a:solidFill>
                  <a:srgbClr val="00407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Légalement obligatoire</a:t>
            </a:r>
          </a:p>
          <a:p>
            <a:pPr marL="914400" marR="0" lvl="2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nl-BE" sz="1800" b="0" i="0" u="none" strike="noStrike" kern="1200" cap="none" spc="0" normalizeH="0" baseline="0" noProof="0" dirty="0">
              <a:ln>
                <a:noFill/>
              </a:ln>
              <a:solidFill>
                <a:srgbClr val="00407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Blip>
                <a:blip r:embed="rId5"/>
              </a:buBlip>
              <a:tabLst/>
              <a:defRPr/>
            </a:pPr>
            <a:endParaRPr kumimoji="0" lang="nl-BE" sz="2200" b="1" i="0" u="sng" strike="noStrike" kern="1200" cap="none" spc="0" normalizeH="0" baseline="0" noProof="0" dirty="0">
              <a:ln>
                <a:noFill/>
              </a:ln>
              <a:solidFill>
                <a:srgbClr val="00407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Blip>
                <a:blip r:embed="rId5"/>
              </a:buBlip>
              <a:tabLst/>
              <a:defRPr/>
            </a:pPr>
            <a:endParaRPr kumimoji="0" lang="nl-BE" sz="2200" b="1" i="0" u="sng" strike="noStrike" kern="1200" cap="none" spc="0" normalizeH="0" baseline="0" noProof="0" dirty="0">
              <a:ln>
                <a:noFill/>
              </a:ln>
              <a:solidFill>
                <a:srgbClr val="00407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4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740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Pourquoi un nouvel AR ?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644525" y="1741488"/>
            <a:ext cx="10282555" cy="49582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dirty="0"/>
              <a:t>Constat connu de longue date: la périodicité des examens médicaux n’était plus en adéquation avec les besoins des entreprises</a:t>
            </a:r>
            <a:br>
              <a:rPr lang="fr-FR" dirty="0"/>
            </a:br>
            <a:endParaRPr lang="fr-FR" sz="1200" dirty="0"/>
          </a:p>
          <a:p>
            <a:pPr>
              <a:lnSpc>
                <a:spcPct val="150000"/>
              </a:lnSpc>
            </a:pPr>
            <a:r>
              <a:rPr lang="fr-FR" dirty="0"/>
              <a:t>Pas de données scientifiques permettant d’affirmer que les travailleurs sont en meilleure santé grâce à un suivi périodique </a:t>
            </a:r>
            <a:r>
              <a:rPr lang="fr-FR" u="sng" dirty="0"/>
              <a:t>annuel</a:t>
            </a:r>
            <a:br>
              <a:rPr lang="fr-FR" u="sng" dirty="0"/>
            </a:br>
            <a:endParaRPr lang="fr-FR" sz="1200" u="sng" dirty="0"/>
          </a:p>
          <a:p>
            <a:pPr>
              <a:lnSpc>
                <a:spcPct val="150000"/>
              </a:lnSpc>
            </a:pPr>
            <a:r>
              <a:rPr lang="fr-FR" dirty="0"/>
              <a:t>Augmentation importante du nombre d’examens médicaux ‘spéciaux’ (non périodiques). </a:t>
            </a:r>
            <a:r>
              <a:rPr lang="fr-FR" sz="2000" dirty="0"/>
              <a:t>Ex: examens spontanés, reprise de travail, de réintégration…</a:t>
            </a:r>
          </a:p>
          <a:p>
            <a:pPr>
              <a:lnSpc>
                <a:spcPct val="150000"/>
              </a:lnSpc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6229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Pourquoi un nouvel AR ?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644525" y="1741488"/>
            <a:ext cx="10282555" cy="495825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fr-FR" dirty="0"/>
              <a:t>Nécessité pour les employeurs (A, B, C+) de conserver des UP pour mener des politiques de prévention en matière de gestion des risques ‘sécurité’, ‘aspects psychosociaux’, ‘ergonomie’, ‘toxicologie’,…</a:t>
            </a:r>
            <a:br>
              <a:rPr lang="fr-FR" dirty="0"/>
            </a:br>
            <a:endParaRPr lang="fr-FR" sz="1300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fr-FR" dirty="0"/>
              <a:t>Nécessité de laisser du temps au médecin pour se concentrer sur les consultations à haute valeur ajoutée (réintégration, pré-reprise, examen spontané,…) et sur d’autres missions, notamment de conseil.</a:t>
            </a:r>
            <a:br>
              <a:rPr lang="fr-FR" dirty="0"/>
            </a:br>
            <a:endParaRPr lang="fr-FR" sz="1300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fr-FR" dirty="0"/>
              <a:t>Nécessité d’assurer une meilleure disponibilité du médecin du travail : examens demandés en urgence par l’employeur, par le travailleur, participation aux Comités,…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6629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124635" y="2393574"/>
            <a:ext cx="9170041" cy="1775013"/>
          </a:xfrm>
        </p:spPr>
        <p:txBody>
          <a:bodyPr/>
          <a:lstStyle/>
          <a:p>
            <a:pPr marL="0" indent="0">
              <a:buNone/>
            </a:pPr>
            <a:r>
              <a:rPr lang="fr-FR" sz="8000" b="1" dirty="0"/>
              <a:t>CONTENU</a:t>
            </a:r>
            <a:endParaRPr lang="fr-FR" sz="7200" b="1" dirty="0"/>
          </a:p>
        </p:txBody>
      </p:sp>
    </p:spTree>
    <p:extLst>
      <p:ext uri="{BB962C8B-B14F-4D97-AF65-F5344CB8AC3E}">
        <p14:creationId xmlns:p14="http://schemas.microsoft.com/office/powerpoint/2010/main" val="3430931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D23F4C6C-1442-4478-964A-C70A91E6AC6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937518" y="1148862"/>
            <a:ext cx="7527408" cy="41565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BE" dirty="0"/>
              <a:t>Que prévoit ce nouvel arrêté?</a:t>
            </a:r>
          </a:p>
          <a:p>
            <a:pPr lvl="1">
              <a:lnSpc>
                <a:spcPct val="150000"/>
              </a:lnSpc>
            </a:pPr>
            <a:r>
              <a:rPr lang="fr-BE" dirty="0"/>
              <a:t>Révision de la périodicité: règle = 24 mois</a:t>
            </a:r>
          </a:p>
          <a:p>
            <a:pPr lvl="1">
              <a:lnSpc>
                <a:spcPct val="150000"/>
              </a:lnSpc>
            </a:pPr>
            <a:r>
              <a:rPr lang="fr-BE" dirty="0"/>
              <a:t>Exceptions</a:t>
            </a:r>
          </a:p>
          <a:p>
            <a:pPr lvl="1">
              <a:lnSpc>
                <a:spcPct val="150000"/>
              </a:lnSpc>
            </a:pPr>
            <a:r>
              <a:rPr lang="fr-BE" dirty="0"/>
              <a:t>La Visite Intermédiaire de Santé (VIS)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F31774-F11C-4565-A4FC-9E5475D58D4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69729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8244" y="491281"/>
            <a:ext cx="10515600" cy="672768"/>
          </a:xfrm>
        </p:spPr>
        <p:txBody>
          <a:bodyPr/>
          <a:lstStyle/>
          <a:p>
            <a:r>
              <a:rPr lang="fr-FR" dirty="0"/>
              <a:t>Révision de la périodicité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644525" y="1741488"/>
            <a:ext cx="10515600" cy="4958250"/>
          </a:xfrm>
        </p:spPr>
        <p:txBody>
          <a:bodyPr>
            <a:normAutofit/>
          </a:bodyPr>
          <a:lstStyle/>
          <a:p>
            <a:r>
              <a:rPr lang="fr-FR" dirty="0"/>
              <a:t>La périodicité systématique </a:t>
            </a:r>
            <a:r>
              <a:rPr lang="fr-FR" u="sng" dirty="0"/>
              <a:t>annuelle</a:t>
            </a:r>
            <a:r>
              <a:rPr lang="fr-FR" dirty="0"/>
              <a:t> est revue</a:t>
            </a:r>
          </a:p>
          <a:p>
            <a:pPr marL="0" indent="0">
              <a:buNone/>
            </a:pPr>
            <a:endParaRPr lang="fr-FR" dirty="0"/>
          </a:p>
          <a:p>
            <a:pPr marL="0" indent="0" algn="ctr">
              <a:buClr>
                <a:schemeClr val="bg1"/>
              </a:buClr>
              <a:buNone/>
              <a:defRPr/>
            </a:pPr>
            <a:r>
              <a:rPr lang="fr-BE" sz="2300" b="1" dirty="0"/>
              <a:t>La règle par défaut est un examen clinique par le CP-MT tous les </a:t>
            </a:r>
            <a:r>
              <a:rPr lang="fr-BE" sz="2300" b="1" dirty="0">
                <a:solidFill>
                  <a:srgbClr val="009FE3"/>
                </a:solidFill>
              </a:rPr>
              <a:t>24 mois</a:t>
            </a:r>
          </a:p>
          <a:p>
            <a:pPr marL="0" indent="0" algn="ctr">
              <a:buClr>
                <a:schemeClr val="bg1"/>
              </a:buClr>
              <a:buNone/>
              <a:defRPr/>
            </a:pPr>
            <a:r>
              <a:rPr lang="fr-BE" sz="2300" b="1" dirty="0"/>
              <a:t>+</a:t>
            </a:r>
          </a:p>
          <a:p>
            <a:pPr marL="0" indent="0" algn="ctr">
              <a:buNone/>
            </a:pPr>
            <a:r>
              <a:rPr lang="fr-FR" sz="2300" b="1" dirty="0"/>
              <a:t>Un contact annuel avec le SEPP est maintenu par l’intermédiaire de la VIS (Visite Intermédiaire de Santé), effectuée par un(e) infirmier(e) tous les </a:t>
            </a:r>
            <a:br>
              <a:rPr lang="fr-FR" sz="2300" b="1" dirty="0"/>
            </a:br>
            <a:r>
              <a:rPr lang="fr-FR" sz="2300" b="1" dirty="0">
                <a:solidFill>
                  <a:srgbClr val="009FE3"/>
                </a:solidFill>
              </a:rPr>
              <a:t>24 mois </a:t>
            </a:r>
            <a:r>
              <a:rPr lang="fr-FR" sz="2300" b="1" dirty="0"/>
              <a:t>(en alternance avec l’examen médical)</a:t>
            </a:r>
          </a:p>
          <a:p>
            <a:pPr marL="0" indent="0">
              <a:buNone/>
            </a:pPr>
            <a:endParaRPr lang="fr-FR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buNone/>
            </a:pPr>
            <a:endParaRPr lang="fr-FR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buNone/>
            </a:pPr>
            <a:r>
              <a:rPr lang="fr-FR" dirty="0"/>
              <a:t>	     Sur base de l’analyse des risques, le Conseiller en Prévention 	</a:t>
            </a:r>
            <a:br>
              <a:rPr lang="fr-FR" dirty="0"/>
            </a:br>
            <a:r>
              <a:rPr lang="fr-FR" dirty="0"/>
              <a:t>                 Médecin du Travail peut toujours augmenter la fréquence de	</a:t>
            </a:r>
            <a:br>
              <a:rPr lang="fr-FR" dirty="0"/>
            </a:br>
            <a:r>
              <a:rPr lang="fr-FR" dirty="0"/>
              <a:t>                 l’examen périodique d’un travailleur ou d’un groupe de travailleurs.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F41FAF6F-2D93-4128-B256-DF596FD69C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45526" y="5541475"/>
            <a:ext cx="1035499" cy="909219"/>
          </a:xfrm>
          <a:prstGeom prst="rect">
            <a:avLst/>
          </a:prstGeom>
        </p:spPr>
      </p:pic>
      <p:sp>
        <p:nvSpPr>
          <p:cNvPr id="14" name="Espace réservé du contenu 13">
            <a:extLst>
              <a:ext uri="{FF2B5EF4-FFF2-40B4-BE49-F238E27FC236}">
                <a16:creationId xmlns:a16="http://schemas.microsoft.com/office/drawing/2014/main" id="{0F3D105F-EF37-4A3F-8EA8-AB921867348E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fr-BE" dirty="0"/>
              <a:t>Règle par défaut = 24 mois</a:t>
            </a:r>
          </a:p>
        </p:txBody>
      </p:sp>
    </p:spTree>
    <p:extLst>
      <p:ext uri="{BB962C8B-B14F-4D97-AF65-F5344CB8AC3E}">
        <p14:creationId xmlns:p14="http://schemas.microsoft.com/office/powerpoint/2010/main" val="2465378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7CC36C-AC9E-42BB-9136-6EA7E4CFC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altLang="fr-FR" dirty="0"/>
              <a:t>			</a:t>
            </a:r>
            <a:endParaRPr lang="fr-BE" sz="36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9A7CF16-EC44-4F25-88FE-5374B40741EE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644525" y="1741488"/>
            <a:ext cx="10075057" cy="4957762"/>
          </a:xfrm>
        </p:spPr>
        <p:txBody>
          <a:bodyPr>
            <a:normAutofit/>
          </a:bodyPr>
          <a:lstStyle/>
          <a:p>
            <a:pPr algn="ctr" eaLnBrk="1" hangingPunct="1">
              <a:buClr>
                <a:schemeClr val="bg1"/>
              </a:buClr>
              <a:defRPr/>
            </a:pPr>
            <a:endParaRPr lang="fr-BE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endParaRPr lang="fr-BE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>
              <a:buClr>
                <a:schemeClr val="bg1"/>
              </a:buClr>
              <a:buNone/>
              <a:defRPr/>
            </a:pPr>
            <a:r>
              <a:rPr lang="fr-BE" sz="2400" dirty="0"/>
              <a:t>Si </a:t>
            </a:r>
            <a:r>
              <a:rPr lang="fr-BE" sz="2400" b="1" dirty="0"/>
              <a:t>évaluation de santé préalable</a:t>
            </a:r>
            <a:r>
              <a:rPr lang="fr-BE" sz="2400" dirty="0"/>
              <a:t>,</a:t>
            </a:r>
            <a:r>
              <a:rPr lang="fr-BE" sz="2400" b="1" dirty="0"/>
              <a:t> </a:t>
            </a:r>
            <a:r>
              <a:rPr lang="fr-BE" sz="2400" dirty="0"/>
              <a:t>il faut examiner </a:t>
            </a:r>
          </a:p>
          <a:p>
            <a:pPr marL="0" indent="0" algn="ctr">
              <a:buClr>
                <a:schemeClr val="bg1"/>
              </a:buClr>
              <a:buNone/>
              <a:defRPr/>
            </a:pPr>
            <a:r>
              <a:rPr lang="fr-BE" sz="2400" dirty="0"/>
              <a:t>le travailleur après </a:t>
            </a:r>
            <a:r>
              <a:rPr lang="fr-BE" sz="2400" dirty="0">
                <a:solidFill>
                  <a:srgbClr val="009FE3"/>
                </a:solidFill>
              </a:rPr>
              <a:t>12 MOIS </a:t>
            </a:r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endParaRPr lang="fr-BE" sz="2400" dirty="0"/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r>
              <a:rPr lang="fr-BE" sz="2400" dirty="0"/>
              <a:t>=</a:t>
            </a:r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endParaRPr lang="fr-BE" sz="2400" dirty="0"/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r>
              <a:rPr lang="fr-BE" sz="2400" dirty="0"/>
              <a:t>Vérifier si le poste de travail n’a pas de conséquence </a:t>
            </a:r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r>
              <a:rPr lang="fr-BE" sz="2400" dirty="0"/>
              <a:t>sur la santé du travailleur</a:t>
            </a:r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endParaRPr lang="fr-BE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endParaRPr lang="fr-BE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endParaRPr lang="fr-BE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endParaRPr lang="fr-BE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8145839-4909-403B-B2FB-BC5372CA7D01}"/>
              </a:ext>
            </a:extLst>
          </p:cNvPr>
          <p:cNvSpPr txBox="1">
            <a:spLocks/>
          </p:cNvSpPr>
          <p:nvPr/>
        </p:nvSpPr>
        <p:spPr>
          <a:xfrm>
            <a:off x="700644" y="643681"/>
            <a:ext cx="10515600" cy="672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rgbClr val="D2112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fr-BE" dirty="0"/>
              <a:t>Exceptions</a:t>
            </a:r>
          </a:p>
        </p:txBody>
      </p:sp>
    </p:spTree>
    <p:extLst>
      <p:ext uri="{BB962C8B-B14F-4D97-AF65-F5344CB8AC3E}">
        <p14:creationId xmlns:p14="http://schemas.microsoft.com/office/powerpoint/2010/main" val="1733300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39A7CF16-EC44-4F25-88FE-5374B40741EE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547689" y="1464906"/>
            <a:ext cx="11078254" cy="5234344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endParaRPr lang="fr-BE" sz="1600" dirty="0"/>
          </a:p>
          <a:p>
            <a:pPr marL="0" indent="0" eaLnBrk="1" hangingPunct="1">
              <a:lnSpc>
                <a:spcPct val="120000"/>
              </a:lnSpc>
              <a:buClr>
                <a:schemeClr val="bg1"/>
              </a:buClr>
              <a:buFontTx/>
              <a:buNone/>
              <a:defRPr/>
            </a:pPr>
            <a:r>
              <a:rPr lang="fr-BE" sz="2600" b="1" dirty="0"/>
              <a:t>Risques CMR </a:t>
            </a:r>
            <a:r>
              <a:rPr lang="fr-BE" dirty="0"/>
              <a:t>(cancérigènes, mutagènes, reprotoxiques) </a:t>
            </a:r>
            <a:r>
              <a:rPr lang="fr-BE" sz="2600" dirty="0"/>
              <a:t>= </a:t>
            </a:r>
            <a:r>
              <a:rPr lang="fr-BE" sz="2600" dirty="0">
                <a:solidFill>
                  <a:srgbClr val="009FE3"/>
                </a:solidFill>
              </a:rPr>
              <a:t>12 mois </a:t>
            </a:r>
            <a:br>
              <a:rPr lang="fr-BE" sz="2600" dirty="0">
                <a:solidFill>
                  <a:srgbClr val="009FE3"/>
                </a:solidFill>
              </a:rPr>
            </a:br>
            <a:r>
              <a:rPr lang="fr-BE" sz="2600" i="1" dirty="0"/>
              <a:t>Ex: travail en milieu où risque de contact avec l’amiante (construction …), préparation de produits cytostatiques (milieu hospitalier…)</a:t>
            </a:r>
          </a:p>
          <a:p>
            <a:pPr marL="0" indent="0" eaLnBrk="1" hangingPunct="1">
              <a:lnSpc>
                <a:spcPct val="120000"/>
              </a:lnSpc>
              <a:buClr>
                <a:schemeClr val="bg1"/>
              </a:buClr>
              <a:buFontTx/>
              <a:buNone/>
              <a:defRPr/>
            </a:pPr>
            <a:br>
              <a:rPr lang="fr-BE" sz="2600" dirty="0"/>
            </a:br>
            <a:r>
              <a:rPr lang="fr-BE" sz="2600" b="1" dirty="0"/>
              <a:t>Risques Radiations Ionisantes Classe I et II </a:t>
            </a:r>
            <a:r>
              <a:rPr lang="fr-BE" sz="2600" dirty="0"/>
              <a:t>= </a:t>
            </a:r>
            <a:r>
              <a:rPr lang="fr-BE" sz="2600" dirty="0">
                <a:solidFill>
                  <a:srgbClr val="009FE3"/>
                </a:solidFill>
              </a:rPr>
              <a:t>12 mois </a:t>
            </a:r>
            <a:br>
              <a:rPr lang="fr-BE" sz="2600" dirty="0">
                <a:solidFill>
                  <a:srgbClr val="009FE3"/>
                </a:solidFill>
              </a:rPr>
            </a:br>
            <a:r>
              <a:rPr lang="fr-BE" sz="2600" i="1" dirty="0"/>
              <a:t>Ex: travailleurs dans un service de médecine nucléaire, de radiothérapie, en centrales nucléaires…</a:t>
            </a:r>
          </a:p>
          <a:p>
            <a:pPr marL="0" indent="0" eaLnBrk="1" hangingPunct="1">
              <a:lnSpc>
                <a:spcPct val="120000"/>
              </a:lnSpc>
              <a:buClr>
                <a:schemeClr val="bg1"/>
              </a:buClr>
              <a:buFontTx/>
              <a:buNone/>
              <a:defRPr/>
            </a:pPr>
            <a:br>
              <a:rPr lang="fr-BE" sz="2600" dirty="0"/>
            </a:br>
            <a:r>
              <a:rPr lang="fr-BE" sz="2600" b="1" dirty="0"/>
              <a:t>Risques Milieux Hyperbares </a:t>
            </a:r>
            <a:r>
              <a:rPr lang="fr-BE" sz="2600" dirty="0"/>
              <a:t>= </a:t>
            </a:r>
            <a:r>
              <a:rPr lang="fr-BE" sz="2600" dirty="0">
                <a:solidFill>
                  <a:srgbClr val="009FE3"/>
                </a:solidFill>
              </a:rPr>
              <a:t>12 mois </a:t>
            </a:r>
            <a:br>
              <a:rPr lang="fr-BE" sz="2600" dirty="0">
                <a:solidFill>
                  <a:srgbClr val="009FE3"/>
                </a:solidFill>
              </a:rPr>
            </a:br>
            <a:r>
              <a:rPr lang="fr-BE" sz="2600" i="1" dirty="0"/>
              <a:t>Ex: pompiers plongeurs</a:t>
            </a:r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endParaRPr lang="fr-BE" sz="2600" dirty="0"/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endParaRPr lang="fr-BE" sz="1600" dirty="0"/>
          </a:p>
          <a:p>
            <a:pPr marL="0" indent="0" algn="ctr" eaLnBrk="1" hangingPunct="1">
              <a:buClr>
                <a:schemeClr val="bg1"/>
              </a:buClr>
              <a:buFontTx/>
              <a:buNone/>
              <a:defRPr/>
            </a:pPr>
            <a:endParaRPr lang="fr-BE" sz="1600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EC1D3DDC-3DFF-408B-9DB5-82EFEFFAB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688" y="490538"/>
            <a:ext cx="10515600" cy="673100"/>
          </a:xfrm>
        </p:spPr>
        <p:txBody>
          <a:bodyPr/>
          <a:lstStyle/>
          <a:p>
            <a:br>
              <a:rPr lang="fr-BE" dirty="0"/>
            </a:br>
            <a:r>
              <a:rPr lang="fr-BE" dirty="0"/>
              <a:t>Exceptions</a:t>
            </a:r>
            <a:br>
              <a:rPr lang="fr-BE" dirty="0"/>
            </a:br>
            <a:endParaRPr lang="fr-B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96844"/>
      </p:ext>
    </p:extLst>
  </p:cSld>
  <p:clrMapOvr>
    <a:masterClrMapping/>
  </p:clrMapOvr>
</p:sld>
</file>

<file path=ppt/theme/theme1.xml><?xml version="1.0" encoding="utf-8"?>
<a:theme xmlns:a="http://schemas.openxmlformats.org/drawingml/2006/main" name="1_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ou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Rou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2106</TotalTime>
  <Words>1019</Words>
  <Application>Microsoft Office PowerPoint</Application>
  <PresentationFormat>Grand écran</PresentationFormat>
  <Paragraphs>204</Paragraphs>
  <Slides>26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26</vt:i4>
      </vt:variant>
    </vt:vector>
  </HeadingPairs>
  <TitlesOfParts>
    <vt:vector size="34" baseType="lpstr">
      <vt:lpstr>Arial</vt:lpstr>
      <vt:lpstr>Calibri</vt:lpstr>
      <vt:lpstr>HelveticaNeue LT 25 UltLight</vt:lpstr>
      <vt:lpstr>HelveticaNeueLT Std</vt:lpstr>
      <vt:lpstr>Wingdings</vt:lpstr>
      <vt:lpstr>1_Conception personnalisée</vt:lpstr>
      <vt:lpstr>Rouge</vt:lpstr>
      <vt:lpstr>1_Rouge</vt:lpstr>
      <vt:lpstr>Présentation PowerPoint</vt:lpstr>
      <vt:lpstr>Présentation PowerPoint</vt:lpstr>
      <vt:lpstr>Pourquoi un nouvel AR ?</vt:lpstr>
      <vt:lpstr>Pourquoi un nouvel AR ?</vt:lpstr>
      <vt:lpstr>Présentation PowerPoint</vt:lpstr>
      <vt:lpstr>Présentation PowerPoint</vt:lpstr>
      <vt:lpstr>Révision de la périodicité</vt:lpstr>
      <vt:lpstr>   </vt:lpstr>
      <vt:lpstr> Exceptions </vt:lpstr>
      <vt:lpstr> Exceptions </vt:lpstr>
      <vt:lpstr>   </vt:lpstr>
      <vt:lpstr>   </vt:lpstr>
      <vt:lpstr>Exceptions</vt:lpstr>
      <vt:lpstr> Visite intermédiaire de santé (VIS) </vt:lpstr>
      <vt:lpstr>Présentation PowerPoint</vt:lpstr>
      <vt:lpstr>Présentation PowerPoint</vt:lpstr>
      <vt:lpstr>Entrée en vigueur – mise en application</vt:lpstr>
      <vt:lpstr>En pratique</vt:lpstr>
      <vt:lpstr>La visite intermédiaire de santé En pratique</vt:lpstr>
      <vt:lpstr>Présentation PowerPoint</vt:lpstr>
      <vt:lpstr>Facturation</vt:lpstr>
      <vt:lpstr>Présentation PowerPoint</vt:lpstr>
      <vt:lpstr>AVANTAGES DU NOUVEL ARRÊTÉ</vt:lpstr>
      <vt:lpstr>Présentation PowerPoint</vt:lpstr>
      <vt:lpstr>Présentation PowerPoint</vt:lpstr>
      <vt:lpstr>Présentation PowerPoint</vt:lpstr>
    </vt:vector>
  </TitlesOfParts>
  <Company>Agence ToBe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Fabian Hardy</dc:creator>
  <cp:lastModifiedBy>Defrance Fabienne</cp:lastModifiedBy>
  <cp:revision>194</cp:revision>
  <dcterms:created xsi:type="dcterms:W3CDTF">2015-07-07T10:16:28Z</dcterms:created>
  <dcterms:modified xsi:type="dcterms:W3CDTF">2019-09-17T11:34:39Z</dcterms:modified>
</cp:coreProperties>
</file>